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1454" r:id="rId4"/>
    <p:sldId id="1460" r:id="rId5"/>
    <p:sldId id="1462" r:id="rId6"/>
    <p:sldId id="1455" r:id="rId7"/>
    <p:sldId id="1941" r:id="rId8"/>
    <p:sldId id="1279" r:id="rId9"/>
    <p:sldId id="1463" r:id="rId10"/>
    <p:sldId id="747" r:id="rId11"/>
    <p:sldId id="553" r:id="rId12"/>
    <p:sldId id="554" r:id="rId13"/>
    <p:sldId id="882" r:id="rId14"/>
    <p:sldId id="1145" r:id="rId15"/>
    <p:sldId id="750" r:id="rId16"/>
    <p:sldId id="1272" r:id="rId17"/>
    <p:sldId id="1140" r:id="rId18"/>
    <p:sldId id="1161" r:id="rId19"/>
    <p:sldId id="1471" r:id="rId20"/>
    <p:sldId id="884" r:id="rId21"/>
    <p:sldId id="886" r:id="rId22"/>
    <p:sldId id="889" r:id="rId23"/>
    <p:sldId id="890" r:id="rId24"/>
    <p:sldId id="864" r:id="rId25"/>
    <p:sldId id="776" r:id="rId26"/>
    <p:sldId id="777" r:id="rId27"/>
    <p:sldId id="863" r:id="rId28"/>
    <p:sldId id="856" r:id="rId29"/>
    <p:sldId id="785" r:id="rId30"/>
    <p:sldId id="556" r:id="rId31"/>
    <p:sldId id="1464" r:id="rId32"/>
    <p:sldId id="1938" r:id="rId33"/>
    <p:sldId id="1934" r:id="rId34"/>
    <p:sldId id="760" r:id="rId35"/>
    <p:sldId id="1935" r:id="rId36"/>
    <p:sldId id="1936" r:id="rId37"/>
    <p:sldId id="1937" r:id="rId38"/>
    <p:sldId id="1148" r:id="rId39"/>
    <p:sldId id="365" r:id="rId40"/>
    <p:sldId id="1939" r:id="rId41"/>
    <p:sldId id="1925" r:id="rId42"/>
    <p:sldId id="815" r:id="rId43"/>
    <p:sldId id="829" r:id="rId44"/>
    <p:sldId id="622" r:id="rId45"/>
    <p:sldId id="1257" r:id="rId46"/>
    <p:sldId id="1940" r:id="rId47"/>
    <p:sldId id="1926" r:id="rId48"/>
    <p:sldId id="1928" r:id="rId49"/>
    <p:sldId id="1930" r:id="rId50"/>
    <p:sldId id="493" r:id="rId51"/>
    <p:sldId id="1931" r:id="rId52"/>
    <p:sldId id="1933" r:id="rId53"/>
    <p:sldId id="1932" r:id="rId54"/>
    <p:sldId id="355" r:id="rId55"/>
    <p:sldId id="1283" r:id="rId56"/>
    <p:sldId id="1942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CEDC9-8758-43D9-86AD-25E5267FB21A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AC594-1C0A-4334-8459-49B6B3B40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56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news.com/bc2f19097a4c4fffaa00de6770b8a60d?fbclid=IwAR3eEfyonrwxEtJMdRl38xScugscwWi-_2zzoErrbpj1mPVfdEqPuq2CcY0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llback%E2%80%93Leibler_divergenc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-vi/pytorch-tvmisc/blob/master/wasserstein-distance/Improved_Training_of_Wasserstein_GAN.ipynb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 all the problem can be solved by a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world has randomness. Nothing is sure. We are lack of some information to make decision.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You may be confused about how to add z.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9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DEF51-542F-46EE-BED1-D95B1201EC9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240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Are they true?</a:t>
            </a:r>
          </a:p>
          <a:p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https://apnews.com/bc2f19097a4c4fffaa00de6770b8a60d?fbclid=IwAR3eEfyonrwxEtJMdRl38xScugscwWi-_2zzoErrbpj1mPVfdEqPuq2CcY0</a:t>
            </a:r>
            <a:endParaRPr lang="en-US" altLang="zh-TW" dirty="0"/>
          </a:p>
          <a:p>
            <a:r>
              <a:rPr lang="en-US" altLang="zh-TW" dirty="0"/>
              <a:t>Is this true???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260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dirty="0"/>
                  <a:t>A generator G is a network.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an image (a high-dimensional vector)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sz="1200" dirty="0"/>
                  <a:t>A generator G is a network. The network defines a probability distribution 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𝑃_𝐺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𝑥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an image (a high-dimensional vector)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35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(G is fixed)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778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507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KL is infinite</a:t>
            </a:r>
          </a:p>
          <a:p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Jensen–Shannon divergence (JSD) {\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displaystyle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M_{+}^{1}(A)\times M_{+}^{1}(A)\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rightarrow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[0,\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infty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{})} is a symmetrized and smoothed version of the </a:t>
            </a:r>
            <a:r>
              <a:rPr lang="en-US" altLang="zh-TW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ullback–Leibler divergence"/>
              </a:rPr>
              <a:t>Kullback</a:t>
            </a:r>
            <a:r>
              <a:rPr lang="en-US" altLang="zh-TW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ullback–Leibler divergence"/>
              </a:rPr>
              <a:t>–</a:t>
            </a:r>
            <a:r>
              <a:rPr lang="en-US" altLang="zh-TW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ullback–Leibler divergence"/>
              </a:rPr>
              <a:t>Leibler</a:t>
            </a:r>
            <a:r>
              <a:rPr lang="en-US" altLang="zh-TW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ullback–Leibler divergence"/>
              </a:rPr>
              <a:t> divergence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{\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displaystyle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D(P\parallel Q)}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821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http://www.wxlhcc.com/product/328294.html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CD3A6-38CC-4046-9170-53F7549E25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990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利普希茨連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 speaking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CD3A6-38CC-4046-9170-53F7549E25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966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Spectral Normalization !!!</a:t>
            </a:r>
          </a:p>
          <a:p>
            <a:r>
              <a:rPr lang="en-US" altLang="zh-TW" dirty="0" err="1"/>
              <a:t>DraGAN</a:t>
            </a:r>
            <a:r>
              <a:rPr lang="en-US" altLang="zh-TW" dirty="0"/>
              <a:t> (Deep Regret Analytic Generative Adversarial Networks)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Demo on toy examples</a:t>
            </a:r>
          </a:p>
          <a:p>
            <a:r>
              <a:rPr lang="en-US" altLang="zh-TW" dirty="0">
                <a:hlinkClick r:id="rId3"/>
              </a:rPr>
              <a:t>https://github.com/t-vi/pytorch-tvmisc/blob/master/wasserstein-distance/Improved_Training_of_Wasserstein_GAN.ipynb</a:t>
            </a:r>
            <a:endParaRPr lang="en-US" altLang="zh-TW" dirty="0"/>
          </a:p>
          <a:p>
            <a:r>
              <a:rPr lang="en-US" altLang="zh-TW" dirty="0"/>
              <a:t>Improved GRAGAN, SLOGAN</a:t>
            </a:r>
          </a:p>
          <a:p>
            <a:r>
              <a:rPr lang="en-US" altLang="zh-TW" dirty="0"/>
              <a:t>https://lernapparat.de/more-improved-wgan/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https://arxiv.org/pdf/1704.00028.pdf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DEF51-542F-46EE-BED1-D95B1201EC9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973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寫作敵人，唸做朋友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96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 all the problem can be solved by a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world has randomness. Nothing is sure. We are lack of some information to make decision.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479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DE023-3923-4D9F-BBAC-D79E283578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468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[Martin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Heusel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et al., NIPS, 2017]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834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reverse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Using k-nearest neighbor to check whether the generator generates new objects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CD3A6-38CC-4046-9170-53F7549E25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254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imbusRomNo9L-ReguItal"/>
                    <a:ea typeface="新細明體" panose="02020500000000000000" pitchFamily="18" charset="-120"/>
                    <a:cs typeface="+mn-cs"/>
                  </a:rPr>
                  <a:t>The images are generated by Yen-Hao Chen, Po-Chun </a:t>
                </a:r>
                <a:r>
                  <a:rPr kumimoji="0" lang="en-US" altLang="zh-TW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imbusRomNo9L-ReguItal"/>
                    <a:ea typeface="新細明體" panose="02020500000000000000" pitchFamily="18" charset="-120"/>
                    <a:cs typeface="+mn-cs"/>
                  </a:rPr>
                  <a:t>Chien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imbusRomNo9L-ReguItal"/>
                    <a:ea typeface="新細明體" panose="02020500000000000000" pitchFamily="18" charset="-120"/>
                    <a:cs typeface="+mn-cs"/>
                  </a:rPr>
                  <a:t>, Jun-Chen </a:t>
                </a:r>
                <a:r>
                  <a:rPr kumimoji="0" lang="en-US" altLang="zh-TW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imbusRomNo9L-ReguItal"/>
                    <a:ea typeface="新細明體" panose="02020500000000000000" pitchFamily="18" charset="-120"/>
                    <a:cs typeface="+mn-cs"/>
                  </a:rPr>
                  <a:t>Xie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imbusRomNo9L-ReguItal"/>
                    <a:ea typeface="新細明體" panose="02020500000000000000" pitchFamily="18" charset="-120"/>
                    <a:cs typeface="+mn-cs"/>
                  </a:rPr>
                  <a:t>, Tsung-Han Wu.</a:t>
                </a:r>
                <a:endPara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>
                  <a:solidFill>
                    <a:srgbClr val="0000FF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===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You define the dimension! How to determine your dim???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===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We will control what to generate latter.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1200" dirty="0">
                    <a:solidFill>
                      <a:srgbClr val="0000FF"/>
                    </a:solidFill>
                  </a:rPr>
                  <a:t>Conditional Generation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We will control what to generate latter. </a:t>
                </a:r>
                <a:r>
                  <a:rPr lang="en-US" altLang="zh-TW" sz="120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</a:t>
                </a:r>
                <a:r>
                  <a:rPr lang="zh-TW" alt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1200" dirty="0">
                    <a:solidFill>
                      <a:srgbClr val="0000FF"/>
                    </a:solidFill>
                  </a:rPr>
                  <a:t>Conditional Generation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223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278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smoketak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042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1Samsung AI Center, Moscow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B22B3-8DA4-4C76-A4CC-640EB6471D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595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828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610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New input z which is a random variable </a:t>
            </a:r>
          </a:p>
          <a:p>
            <a:r>
              <a:rPr lang="en-US" altLang="zh-TW" dirty="0"/>
              <a:t>You may be confused about how to add z.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Z can be directly added to the input.</a:t>
            </a:r>
          </a:p>
          <a:p>
            <a:r>
              <a:rPr lang="en-US" altLang="zh-TW" dirty="0"/>
              <a:t>Z can be drop out …</a:t>
            </a:r>
          </a:p>
          <a:p>
            <a:r>
              <a:rPr lang="en-US" altLang="zh-TW" dirty="0"/>
              <a:t>===</a:t>
            </a:r>
          </a:p>
          <a:p>
            <a:r>
              <a:rPr lang="en-US" altLang="zh-TW" dirty="0"/>
              <a:t>For example, binary distribution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394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CD3A6-38CC-4046-9170-53F7549E25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736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CCD3A6-38CC-4046-9170-53F7549E255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6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214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Should I talk about the method they used??????????????</a:t>
            </a:r>
          </a:p>
          <a:p>
            <a:r>
              <a:rPr lang="en-US" altLang="zh-TW" dirty="0"/>
              <a:t>South Korean Team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B22B3-8DA4-4C76-A4CC-640EB6471D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508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Example:</a:t>
            </a:r>
          </a:p>
          <a:p>
            <a:pPr lvl="1"/>
            <a:r>
              <a:rPr lang="en-US" altLang="zh-TW" dirty="0"/>
              <a:t>Drawing </a:t>
            </a:r>
          </a:p>
          <a:p>
            <a:pPr lvl="1"/>
            <a:r>
              <a:rPr lang="en-US" altLang="zh-TW" dirty="0"/>
              <a:t>Chatbot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E023-3923-4D9F-BBAC-D79E2835784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617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785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You define the dimension! How to determine your dim???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===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We will control what to generate latter.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1200" dirty="0">
                    <a:solidFill>
                      <a:srgbClr val="0000FF"/>
                    </a:solidFill>
                  </a:rPr>
                  <a:t>Conditional Generation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solidFill>
                      <a:srgbClr val="0000FF"/>
                    </a:solidFill>
                  </a:rPr>
                  <a:t>We will control what to generate latter. </a:t>
                </a:r>
                <a:r>
                  <a:rPr lang="en-US" altLang="zh-TW" sz="1200" i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</a:t>
                </a:r>
                <a:r>
                  <a:rPr lang="zh-TW" alt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1200" dirty="0">
                    <a:solidFill>
                      <a:srgbClr val="0000FF"/>
                    </a:solidFill>
                  </a:rPr>
                  <a:t>Conditional Generation</a:t>
                </a:r>
                <a:endParaRPr lang="zh-TW" altLang="en-US" sz="1200" dirty="0">
                  <a:solidFill>
                    <a:srgbClr val="0000FF"/>
                  </a:solidFill>
                </a:endParaRP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6A5611-6D38-444D-A832-F3C43C53E63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466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http://peellden.pixnet.net/blog/post/40406899-2013-%E7%AC%AC%E5%9B%9B%E5%AD%A3%EF%BC%8C%E5%86%AC%E8%9D%B6%E5%AF%82%E5%AF%A5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Kallima inachus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dried leaf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4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45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DEF51-542F-46EE-BED1-D95B1201EC9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4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A1415-AA81-4B74-ADF9-3C304BB50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1D0E51-2113-4FEF-9409-35F0137AC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437D6A-03DA-4B8F-8779-229F2DBB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7E3617-DB01-4227-AE5F-4218C8C7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D9C34-5604-41D9-85B5-ADEB8B13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9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45015-6CD6-4FA1-AAD7-6827CF40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CAD61A-A3DB-4027-9B3B-5D2915680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3B46AC-22E1-4C23-8182-F0F91DAF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F27725-0E1C-423B-BCCF-58950CCCE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C6D6E7-92DC-428E-ADF6-49610264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32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AF01103-C281-49CB-8561-63827232B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ADCF4E-94D7-4226-B90A-A9B3669B0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3DED02-A961-4124-AE2C-FE6B5165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BFCA19-1C34-4DBD-9C57-057396E0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8443C3-972C-4EBD-95DD-2E5AAA70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01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928A06-2603-4CF6-AB4C-6AE60F2C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3145E5-F7B5-4565-8ACF-BC8646D3A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5A19DE-F94E-44AD-B1F3-450C6B44F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A5294C-3386-48AD-84F2-B99C73DD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27D446-CD49-44C9-B3FF-2A51EA5B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7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7642-8704-48C7-BA54-4123DD3A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D42E66-B53F-4D28-8B71-76D0E9865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9670D9-0C09-47A0-922C-0EAAA405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70E9CD-C2AD-458F-9E59-E1757A86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82518B-EE12-4BD9-85AA-CD16A9AB5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28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D622F-7558-428B-A2CD-02187BBE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B131D4-7ED1-46F7-B59B-CB71A762B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0E76131-9FA6-44A1-A979-76A605C99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1FDD13-2DF6-476B-BDAD-29E71041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84B8BF-C628-4C6A-9760-6016B08F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1E2985-8AFD-4D13-8FEA-066717BA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4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5D3E48-E64E-4788-ABB1-9CDE56EF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A5FCE6-80E7-4895-A9FF-724922D17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FD2095-DC0A-46F3-BBD7-B33EE87F4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891206-F6CF-446A-8D94-DE500FFEC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9AFE972-39AB-442F-B771-21E8433D0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BD02AF-B196-401A-88A1-8FB27C63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B6A1B2D-AAA4-424B-B829-68DDC924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57D5A7-EFF0-4DEF-B5A6-1C900671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78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3D50A-7E8D-4591-B670-B2ED99DB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C04E922-A1C2-421C-91D1-2117E5D7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5F24BD2-A465-4B2E-8C5A-1A2C3F959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750112-D333-4750-B06C-6C3C12C2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88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FB7DCC-C92A-4F7D-95F2-FD6E45B3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2FF18A-88ED-4FBE-B115-C7644046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982474-30A9-4AB4-BE14-E15CDF9A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01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3C937-92D2-4636-88E1-495FCFA5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8B19D9-A7A2-4E93-A38F-D36EBE9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2CFE0E-FC56-4784-8B68-7676D3681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0E4EC0-5860-445D-BA94-978F652A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E77D6A1-4F8C-4A04-B81E-A3C34AED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646396-35C5-41C8-BC6D-23C36579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42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43D368-2AD9-4770-8040-08FD1133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973FE27-46CF-4057-898A-38BD3F560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854062-16A7-4BB6-AC1A-BA19F4021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B1237A5-9782-4EE5-894A-5B16E73E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85D0A9-592D-41B4-B94D-BDA8286B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49EEBA-1638-4CFA-A3B0-F267FACC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597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ED7F03-76B5-418C-92B1-E0B3C809B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94F664-44D6-4B89-B2D0-825B18043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A9A7B7-9B4E-44ED-963C-332A010A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83B2E-409D-4017-A52C-29FCC30E2B84}" type="datetimeFigureOut">
              <a:rPr lang="zh-TW" altLang="en-US" smtClean="0"/>
              <a:t>2023/7/16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5A4A39-35D5-4C9A-AC51-618222741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D263D6-A965-4E52-AE1A-386F52DBF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0A86A-4005-4C84-9120-BB0CEEC981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64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6.png"/><Relationship Id="rId7" Type="http://schemas.openxmlformats.org/officeDocument/2006/relationships/image" Target="../media/image10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3" Type="http://schemas.openxmlformats.org/officeDocument/2006/relationships/image" Target="../media/image30.png"/><Relationship Id="rId7" Type="http://schemas.openxmlformats.org/officeDocument/2006/relationships/image" Target="../media/image11.jpg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35.jpg"/><Relationship Id="rId5" Type="http://schemas.openxmlformats.org/officeDocument/2006/relationships/image" Target="../media/image10.jpg"/><Relationship Id="rId10" Type="http://schemas.openxmlformats.org/officeDocument/2006/relationships/image" Target="../media/image34.jpg"/><Relationship Id="rId4" Type="http://schemas.openxmlformats.org/officeDocument/2006/relationships/image" Target="../media/image13.jpg"/><Relationship Id="rId9" Type="http://schemas.openxmlformats.org/officeDocument/2006/relationships/image" Target="../media/image33.jpg"/><Relationship Id="rId1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36.jpg"/><Relationship Id="rId3" Type="http://schemas.openxmlformats.org/officeDocument/2006/relationships/image" Target="../media/image52.png"/><Relationship Id="rId7" Type="http://schemas.openxmlformats.org/officeDocument/2006/relationships/image" Target="../media/image12.jpg"/><Relationship Id="rId12" Type="http://schemas.openxmlformats.org/officeDocument/2006/relationships/image" Target="../media/image35.jpg"/><Relationship Id="rId17" Type="http://schemas.openxmlformats.org/officeDocument/2006/relationships/image" Target="../media/image54.png"/><Relationship Id="rId2" Type="http://schemas.openxmlformats.org/officeDocument/2006/relationships/image" Target="../media/image5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34.jpg"/><Relationship Id="rId5" Type="http://schemas.openxmlformats.org/officeDocument/2006/relationships/image" Target="../media/image13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30.pn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78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10.jpg"/><Relationship Id="rId18" Type="http://schemas.openxmlformats.org/officeDocument/2006/relationships/image" Target="../media/image112.png"/><Relationship Id="rId3" Type="http://schemas.openxmlformats.org/officeDocument/2006/relationships/image" Target="../media/image13.jpg"/><Relationship Id="rId21" Type="http://schemas.microsoft.com/office/2007/relationships/hdphoto" Target="../media/hdphoto1.wdp"/><Relationship Id="rId7" Type="http://schemas.openxmlformats.org/officeDocument/2006/relationships/image" Target="../media/image34.jpg"/><Relationship Id="rId12" Type="http://schemas.openxmlformats.org/officeDocument/2006/relationships/image" Target="../media/image38.jp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0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37.jpg"/><Relationship Id="rId5" Type="http://schemas.openxmlformats.org/officeDocument/2006/relationships/image" Target="../media/image33.jpg"/><Relationship Id="rId15" Type="http://schemas.openxmlformats.org/officeDocument/2006/relationships/image" Target="../media/image109.png"/><Relationship Id="rId10" Type="http://schemas.openxmlformats.org/officeDocument/2006/relationships/image" Target="../media/image36.jpg"/><Relationship Id="rId19" Type="http://schemas.openxmlformats.org/officeDocument/2006/relationships/image" Target="../media/image114.png"/><Relationship Id="rId4" Type="http://schemas.openxmlformats.org/officeDocument/2006/relationships/image" Target="../media/image32.jpg"/><Relationship Id="rId9" Type="http://schemas.openxmlformats.org/officeDocument/2006/relationships/image" Target="../media/image11.jpg"/><Relationship Id="rId1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122.png"/><Relationship Id="rId9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4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2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32.png"/><Relationship Id="rId3" Type="http://schemas.openxmlformats.org/officeDocument/2006/relationships/image" Target="../media/image3.png"/><Relationship Id="rId7" Type="http://schemas.openxmlformats.org/officeDocument/2006/relationships/image" Target="../media/image128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0.png"/><Relationship Id="rId5" Type="http://schemas.openxmlformats.org/officeDocument/2006/relationships/image" Target="../media/image490.png"/><Relationship Id="rId10" Type="http://schemas.openxmlformats.org/officeDocument/2006/relationships/image" Target="../media/image129.png"/><Relationship Id="rId4" Type="http://schemas.openxmlformats.org/officeDocument/2006/relationships/image" Target="../media/image5.png"/><Relationship Id="rId9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10.png"/><Relationship Id="rId7" Type="http://schemas.openxmlformats.org/officeDocument/2006/relationships/image" Target="../media/image78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0.png"/><Relationship Id="rId3" Type="http://schemas.openxmlformats.org/officeDocument/2006/relationships/image" Target="../media/image137.png"/><Relationship Id="rId7" Type="http://schemas.openxmlformats.org/officeDocument/2006/relationships/image" Target="../media/image1210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70.png"/><Relationship Id="rId10" Type="http://schemas.openxmlformats.org/officeDocument/2006/relationships/image" Target="../media/image1260.png"/><Relationship Id="rId4" Type="http://schemas.openxmlformats.org/officeDocument/2006/relationships/image" Target="../media/image135.png"/><Relationship Id="rId9" Type="http://schemas.openxmlformats.org/officeDocument/2006/relationships/image" Target="../media/image13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47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48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0.jp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1.jpg"/><Relationship Id="rId5" Type="http://schemas.openxmlformats.org/officeDocument/2006/relationships/image" Target="../media/image149.png"/><Relationship Id="rId15" Type="http://schemas.openxmlformats.org/officeDocument/2006/relationships/image" Target="../media/image34.jp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.png"/><Relationship Id="rId7" Type="http://schemas.openxmlformats.org/officeDocument/2006/relationships/image" Target="../media/image151.pn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0.jpg"/><Relationship Id="rId5" Type="http://schemas.openxmlformats.org/officeDocument/2006/relationships/image" Target="../media/image156.png"/><Relationship Id="rId10" Type="http://schemas.openxmlformats.org/officeDocument/2006/relationships/image" Target="../media/image155.jpeg"/><Relationship Id="rId4" Type="http://schemas.openxmlformats.org/officeDocument/2006/relationships/image" Target="../media/image5.png"/><Relationship Id="rId9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3.png"/><Relationship Id="rId3" Type="http://schemas.openxmlformats.org/officeDocument/2006/relationships/image" Target="../media/image158.png"/><Relationship Id="rId21" Type="http://schemas.openxmlformats.org/officeDocument/2006/relationships/image" Target="../media/image151.png"/><Relationship Id="rId7" Type="http://schemas.openxmlformats.org/officeDocument/2006/relationships/image" Target="../media/image152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34.jpg"/><Relationship Id="rId5" Type="http://schemas.openxmlformats.org/officeDocument/2006/relationships/image" Target="../media/image160.png"/><Relationship Id="rId10" Type="http://schemas.openxmlformats.org/officeDocument/2006/relationships/image" Target="../media/image10.jpg"/><Relationship Id="rId19" Type="http://schemas.openxmlformats.org/officeDocument/2006/relationships/image" Target="../media/image187.png"/><Relationship Id="rId4" Type="http://schemas.openxmlformats.org/officeDocument/2006/relationships/image" Target="../media/image159.png"/><Relationship Id="rId9" Type="http://schemas.openxmlformats.org/officeDocument/2006/relationships/image" Target="../media/image155.jpeg"/><Relationship Id="rId22" Type="http://schemas.openxmlformats.org/officeDocument/2006/relationships/image" Target="../media/image15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26" Type="http://schemas.openxmlformats.org/officeDocument/2006/relationships/image" Target="../media/image6.jpeg"/><Relationship Id="rId3" Type="http://schemas.openxmlformats.org/officeDocument/2006/relationships/image" Target="../media/image158.png"/><Relationship Id="rId21" Type="http://schemas.openxmlformats.org/officeDocument/2006/relationships/image" Target="../media/image151.png"/><Relationship Id="rId7" Type="http://schemas.openxmlformats.org/officeDocument/2006/relationships/image" Target="../media/image10.jpg"/><Relationship Id="rId25" Type="http://schemas.openxmlformats.org/officeDocument/2006/relationships/image" Target="../media/image160.png"/><Relationship Id="rId2" Type="http://schemas.openxmlformats.org/officeDocument/2006/relationships/notesSlide" Target="../notesSlides/notesSlide31.xml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24" Type="http://schemas.openxmlformats.org/officeDocument/2006/relationships/image" Target="../media/image159.png"/><Relationship Id="rId5" Type="http://schemas.openxmlformats.org/officeDocument/2006/relationships/image" Target="../media/image152.png"/><Relationship Id="rId23" Type="http://schemas.openxmlformats.org/officeDocument/2006/relationships/image" Target="../media/image155.jpeg"/><Relationship Id="rId10" Type="http://schemas.openxmlformats.org/officeDocument/2006/relationships/image" Target="../media/image163.png"/><Relationship Id="rId19" Type="http://schemas.openxmlformats.org/officeDocument/2006/relationships/image" Target="../media/image187.png"/><Relationship Id="rId4" Type="http://schemas.openxmlformats.org/officeDocument/2006/relationships/image" Target="../media/image161.png"/><Relationship Id="rId9" Type="http://schemas.openxmlformats.org/officeDocument/2006/relationships/image" Target="../media/image11.jpg"/><Relationship Id="rId22" Type="http://schemas.openxmlformats.org/officeDocument/2006/relationships/image" Target="../media/image153.png"/><Relationship Id="rId27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75.png"/><Relationship Id="rId7" Type="http://schemas.openxmlformats.org/officeDocument/2006/relationships/image" Target="../media/image10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55.jpeg"/><Relationship Id="rId5" Type="http://schemas.openxmlformats.org/officeDocument/2006/relationships/image" Target="../media/image176.png"/><Relationship Id="rId10" Type="http://schemas.openxmlformats.org/officeDocument/2006/relationships/image" Target="../media/image178.png"/><Relationship Id="rId4" Type="http://schemas.openxmlformats.org/officeDocument/2006/relationships/image" Target="../media/image152.png"/><Relationship Id="rId9" Type="http://schemas.openxmlformats.org/officeDocument/2006/relationships/image" Target="../media/image11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3.png"/><Relationship Id="rId3" Type="http://schemas.openxmlformats.org/officeDocument/2006/relationships/image" Target="../media/image164.png"/><Relationship Id="rId7" Type="http://schemas.openxmlformats.org/officeDocument/2006/relationships/image" Target="../media/image179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55.jpeg"/><Relationship Id="rId5" Type="http://schemas.openxmlformats.org/officeDocument/2006/relationships/image" Target="../media/image152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hyperlink" Target="https://selfie2anime.com/" TargetMode="External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87.jpg"/><Relationship Id="rId4" Type="http://schemas.openxmlformats.org/officeDocument/2006/relationships/image" Target="../media/image18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jp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0.jpg"/><Relationship Id="rId5" Type="http://schemas.openxmlformats.org/officeDocument/2006/relationships/image" Target="../media/image49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2FB41-68EE-40E1-BEFC-435B537A7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3080DB-3FD5-40C4-942B-04951BA9E8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主講人</a:t>
            </a:r>
            <a:r>
              <a:rPr lang="en-US" altLang="zh-TW" dirty="0"/>
              <a:t>:</a:t>
            </a:r>
            <a:r>
              <a:rPr lang="zh-TW" altLang="en-US" dirty="0"/>
              <a:t>范竣凱</a:t>
            </a:r>
          </a:p>
        </p:txBody>
      </p:sp>
    </p:spTree>
    <p:extLst>
      <p:ext uri="{BB962C8B-B14F-4D97-AF65-F5344CB8AC3E}">
        <p14:creationId xmlns:p14="http://schemas.microsoft.com/office/powerpoint/2010/main" val="2964684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5E50D0A-F33B-4736-BB2B-290982C1AAEE}"/>
              </a:ext>
            </a:extLst>
          </p:cNvPr>
          <p:cNvSpPr/>
          <p:nvPr/>
        </p:nvSpPr>
        <p:spPr>
          <a:xfrm>
            <a:off x="4564555" y="172646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8C9356-CBB0-424D-8F99-CD91D99B5012}"/>
              </a:ext>
            </a:extLst>
          </p:cNvPr>
          <p:cNvSpPr/>
          <p:nvPr/>
        </p:nvSpPr>
        <p:spPr>
          <a:xfrm>
            <a:off x="2975495" y="1934928"/>
            <a:ext cx="814986" cy="8671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6681295" y="651223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It is a neural network (that is, a function).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938346" y="1128276"/>
            <a:ext cx="742949" cy="7631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285227C-7CC7-4807-AADE-F203DB746A8E}"/>
              </a:ext>
            </a:extLst>
          </p:cNvPr>
          <p:cNvCxnSpPr/>
          <p:nvPr/>
        </p:nvCxnSpPr>
        <p:spPr>
          <a:xfrm>
            <a:off x="1035270" y="321038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A4D19CCE-B1BC-4E29-BF4D-4BDEA18A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45" y="3784944"/>
            <a:ext cx="848388" cy="8483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F87C0D-D13D-4546-B426-D56C5663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89" y="3760883"/>
            <a:ext cx="879920" cy="879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326126-1159-44ED-94F4-602134738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21" y="5317688"/>
            <a:ext cx="848388" cy="89304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ACF7F6F-ECCF-4419-8312-27CDD7ED7749}"/>
              </a:ext>
            </a:extLst>
          </p:cNvPr>
          <p:cNvSpPr/>
          <p:nvPr/>
        </p:nvSpPr>
        <p:spPr>
          <a:xfrm>
            <a:off x="3640460" y="3774766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AC9BFF-D2DD-4180-8462-82980955126C}"/>
              </a:ext>
            </a:extLst>
          </p:cNvPr>
          <p:cNvSpPr/>
          <p:nvPr/>
        </p:nvSpPr>
        <p:spPr>
          <a:xfrm>
            <a:off x="3613100" y="5317339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8BC38C-CE15-440F-AE9E-4AD3A37CE446}"/>
              </a:ext>
            </a:extLst>
          </p:cNvPr>
          <p:cNvSpPr/>
          <p:nvPr/>
        </p:nvSpPr>
        <p:spPr>
          <a:xfrm>
            <a:off x="7614184" y="3745101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300ED9-6D66-423A-A6A4-75B86EEFE085}"/>
              </a:ext>
            </a:extLst>
          </p:cNvPr>
          <p:cNvSpPr txBox="1"/>
          <p:nvPr/>
        </p:nvSpPr>
        <p:spPr>
          <a:xfrm>
            <a:off x="5440528" y="3962066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1.0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34EF88-E0E8-44C0-B462-ADED06D8200F}"/>
              </a:ext>
            </a:extLst>
          </p:cNvPr>
          <p:cNvSpPr txBox="1"/>
          <p:nvPr/>
        </p:nvSpPr>
        <p:spPr>
          <a:xfrm>
            <a:off x="9443734" y="3925692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1.0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4C5EC68-F2AC-4559-B468-980222719476}"/>
              </a:ext>
            </a:extLst>
          </p:cNvPr>
          <p:cNvSpPr txBox="1"/>
          <p:nvPr/>
        </p:nvSpPr>
        <p:spPr>
          <a:xfrm>
            <a:off x="5429946" y="548180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0.1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61E7208-C4C5-49ED-A6F6-66A1A88AAB19}"/>
              </a:ext>
            </a:extLst>
          </p:cNvPr>
          <p:cNvSpPr/>
          <p:nvPr/>
        </p:nvSpPr>
        <p:spPr>
          <a:xfrm>
            <a:off x="7586824" y="5373329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514FCAB-C62B-4209-9448-E1E4E6C994E9}"/>
              </a:ext>
            </a:extLst>
          </p:cNvPr>
          <p:cNvSpPr txBox="1"/>
          <p:nvPr/>
        </p:nvSpPr>
        <p:spPr>
          <a:xfrm>
            <a:off x="9403670" y="553779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0.1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4E4D03-5B98-4AAD-8895-0666D2CF7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150" y="5330665"/>
            <a:ext cx="866775" cy="866775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ECE2E1B4-1DCD-4B05-84BD-17D8430DE668}"/>
              </a:ext>
            </a:extLst>
          </p:cNvPr>
          <p:cNvSpPr txBox="1"/>
          <p:nvPr/>
        </p:nvSpPr>
        <p:spPr>
          <a:xfrm>
            <a:off x="6856280" y="1970144"/>
            <a:ext cx="3472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Scalar</a:t>
            </a:r>
            <a:r>
              <a:rPr lang="en-US" altLang="zh-TW" sz="2400" dirty="0">
                <a:latin typeface="Calibri" panose="020F0502020204030204"/>
                <a:ea typeface="新細明體" panose="02020500000000000000" pitchFamily="18" charset="-120"/>
              </a:rPr>
              <a:t>: </a:t>
            </a:r>
            <a:r>
              <a:rPr lang="zh-TW" altLang="en-US" sz="2400" dirty="0">
                <a:latin typeface="Calibri" panose="020F0502020204030204"/>
                <a:ea typeface="新細明體" panose="02020500000000000000" pitchFamily="18" charset="-120"/>
              </a:rPr>
              <a:t>數值越大越接近真實</a:t>
            </a:r>
            <a:r>
              <a:rPr lang="en-US" altLang="zh-TW" sz="2400" dirty="0">
                <a:latin typeface="Calibri" panose="020F0502020204030204"/>
                <a:ea typeface="新細明體" panose="02020500000000000000" pitchFamily="18" charset="-120"/>
              </a:rPr>
              <a:t>, </a:t>
            </a:r>
            <a:r>
              <a:rPr lang="zh-TW" altLang="en-US" sz="2400" dirty="0">
                <a:latin typeface="Calibri" panose="020F0502020204030204"/>
                <a:ea typeface="新細明體" panose="02020500000000000000" pitchFamily="18" charset="-120"/>
              </a:rPr>
              <a:t>越小代表越不像</a:t>
            </a:r>
            <a:r>
              <a:rPr lang="en-US" altLang="zh-TW" sz="2400" dirty="0">
                <a:latin typeface="Calibri" panose="020F0502020204030204"/>
                <a:ea typeface="新細明體" panose="02020500000000000000" pitchFamily="18" charset="-120"/>
              </a:rPr>
              <a:t>.</a:t>
            </a:r>
            <a:endParaRPr lang="zh-TW" altLang="en-US" sz="2400" dirty="0"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3AC336F-FD20-4130-A798-D3A4DAE2B7FD}"/>
              </a:ext>
            </a:extLst>
          </p:cNvPr>
          <p:cNvCxnSpPr>
            <a:cxnSpLocks/>
          </p:cNvCxnSpPr>
          <p:nvPr/>
        </p:nvCxnSpPr>
        <p:spPr>
          <a:xfrm>
            <a:off x="3876733" y="2373185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FC9BADE-8AAC-49E5-9A2E-28EBA11D6BAF}"/>
              </a:ext>
            </a:extLst>
          </p:cNvPr>
          <p:cNvCxnSpPr>
            <a:cxnSpLocks/>
          </p:cNvCxnSpPr>
          <p:nvPr/>
        </p:nvCxnSpPr>
        <p:spPr>
          <a:xfrm>
            <a:off x="6082206" y="2356252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735AF0-301A-4F74-8C54-B6B3C0C147FB}"/>
              </a:ext>
            </a:extLst>
          </p:cNvPr>
          <p:cNvCxnSpPr>
            <a:cxnSpLocks/>
          </p:cNvCxnSpPr>
          <p:nvPr/>
        </p:nvCxnSpPr>
        <p:spPr>
          <a:xfrm>
            <a:off x="4996310" y="4223775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AA84B38-3366-4DF7-ADCC-253771F1925A}"/>
              </a:ext>
            </a:extLst>
          </p:cNvPr>
          <p:cNvCxnSpPr>
            <a:cxnSpLocks/>
          </p:cNvCxnSpPr>
          <p:nvPr/>
        </p:nvCxnSpPr>
        <p:spPr>
          <a:xfrm>
            <a:off x="3139684" y="4223676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B4C0D0F0-9D03-4320-B49E-210B9A788167}"/>
              </a:ext>
            </a:extLst>
          </p:cNvPr>
          <p:cNvCxnSpPr>
            <a:cxnSpLocks/>
          </p:cNvCxnSpPr>
          <p:nvPr/>
        </p:nvCxnSpPr>
        <p:spPr>
          <a:xfrm>
            <a:off x="4968950" y="5743413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CC2C736-5300-44AD-8F7F-C1B95FCC4B8B}"/>
              </a:ext>
            </a:extLst>
          </p:cNvPr>
          <p:cNvCxnSpPr>
            <a:cxnSpLocks/>
          </p:cNvCxnSpPr>
          <p:nvPr/>
        </p:nvCxnSpPr>
        <p:spPr>
          <a:xfrm>
            <a:off x="3112324" y="5743314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D956B14-3881-4ECB-9C72-E6CAD704E8D0}"/>
              </a:ext>
            </a:extLst>
          </p:cNvPr>
          <p:cNvCxnSpPr>
            <a:cxnSpLocks/>
          </p:cNvCxnSpPr>
          <p:nvPr/>
        </p:nvCxnSpPr>
        <p:spPr>
          <a:xfrm>
            <a:off x="9013576" y="4194648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E40B117-BA62-47D7-A3B3-5E45D9003049}"/>
              </a:ext>
            </a:extLst>
          </p:cNvPr>
          <p:cNvCxnSpPr>
            <a:cxnSpLocks/>
          </p:cNvCxnSpPr>
          <p:nvPr/>
        </p:nvCxnSpPr>
        <p:spPr>
          <a:xfrm>
            <a:off x="7156950" y="4194549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7F55CDE-F840-4456-A131-EB81D6FBFD14}"/>
              </a:ext>
            </a:extLst>
          </p:cNvPr>
          <p:cNvCxnSpPr>
            <a:cxnSpLocks/>
          </p:cNvCxnSpPr>
          <p:nvPr/>
        </p:nvCxnSpPr>
        <p:spPr>
          <a:xfrm>
            <a:off x="8957126" y="5813917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161F13C-2C3B-491B-96A8-82489138E375}"/>
              </a:ext>
            </a:extLst>
          </p:cNvPr>
          <p:cNvCxnSpPr>
            <a:cxnSpLocks/>
          </p:cNvCxnSpPr>
          <p:nvPr/>
        </p:nvCxnSpPr>
        <p:spPr>
          <a:xfrm>
            <a:off x="7100500" y="5813818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518658-CEB4-4AE5-A50B-1C115A9C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79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4" grpId="0"/>
      <p:bldP spid="37" grpId="0"/>
      <p:bldP spid="38" grpId="0"/>
      <p:bldP spid="41" grpId="0" animBg="1"/>
      <p:bldP spid="44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39" y="1889620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25" y="1889620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0" y="4795175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39" y="1889621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300384" y="3237222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100204" y="3196722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986" y="4618345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809" y="4618346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2238380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5091115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4256870" y="2229555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7019118" y="2229555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4055549" y="503753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6817797" y="5037530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7943850" y="3828857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96B017-47EF-473B-B4E8-24D444ECCB2F}"/>
              </a:ext>
            </a:extLst>
          </p:cNvPr>
          <p:cNvSpPr/>
          <p:nvPr/>
        </p:nvSpPr>
        <p:spPr>
          <a:xfrm>
            <a:off x="8290931" y="1277631"/>
            <a:ext cx="1996623" cy="8500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361666-E100-4728-8A20-24C4B8A634AD}"/>
              </a:ext>
            </a:extLst>
          </p:cNvPr>
          <p:cNvSpPr/>
          <p:nvPr/>
        </p:nvSpPr>
        <p:spPr>
          <a:xfrm>
            <a:off x="8290930" y="5731399"/>
            <a:ext cx="1999796" cy="850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47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547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493612" y="607382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5423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5423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8298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8298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4298677" y="4603463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174414" y="4603463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4298677" y="1996923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7174414" y="1996923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69" y="3325051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890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7756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3450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6182024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5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3275919" y="3019774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3244473" y="3888704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8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6157452" y="3019774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6142935" y="3861698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3686" y="3367929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9038984" y="3019774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9054420" y="3861698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614D0B7-CEF8-45D0-93A3-FB9689805750}"/>
              </a:ext>
            </a:extLst>
          </p:cNvPr>
          <p:cNvSpPr txBox="1"/>
          <p:nvPr/>
        </p:nvSpPr>
        <p:spPr>
          <a:xfrm>
            <a:off x="6820576" y="426080"/>
            <a:ext cx="345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where the term</a:t>
            </a:r>
            <a:r>
              <a:rPr lang="zh-TW" altLang="en-US" sz="2400" dirty="0"/>
              <a:t> </a:t>
            </a:r>
            <a:r>
              <a:rPr lang="en-US" altLang="zh-TW" sz="2400" dirty="0"/>
              <a:t>“</a:t>
            </a:r>
            <a:r>
              <a:rPr lang="en-US" altLang="zh-TW" sz="2400" b="1" i="1" dirty="0"/>
              <a:t>adversarial</a:t>
            </a:r>
            <a:r>
              <a:rPr lang="en-US" altLang="zh-TW" sz="2400" dirty="0"/>
              <a:t>” comes from.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808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370" y="693465"/>
            <a:ext cx="7886700" cy="6073095"/>
          </a:xfrm>
        </p:spPr>
        <p:txBody>
          <a:bodyPr/>
          <a:lstStyle/>
          <a:p>
            <a:r>
              <a:rPr lang="zh-TW" altLang="en-US" dirty="0"/>
              <a:t>初始化</a:t>
            </a:r>
            <a:r>
              <a:rPr lang="en-US" altLang="zh-TW" dirty="0"/>
              <a:t>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8046028" y="626842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4288536" y="2721893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sample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3639938" y="363154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generated objects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6E02F-FF77-42D7-94A0-D28183EC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539" y="3658513"/>
            <a:ext cx="2851417" cy="71855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5773539" y="2827515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6767966" y="472072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645858" y="42067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32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Algorithm</a:t>
            </a:r>
            <a:endParaRPr lang="zh-TW" altLang="en-US" sz="32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9080143" y="3399411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8910020" y="2914677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Update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345927" y="507164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4590488" y="493347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4974925" y="493347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5359362" y="493347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5743798" y="493347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6121944" y="437706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98454" y="433531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254420" y="433531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254421" y="4396178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8223600" y="3925733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7555164" y="3925733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6823448" y="3925733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6121944" y="3925733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8256710" y="3124174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7588274" y="3124174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6856558" y="3124174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6155054" y="3124174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51C234C-4FAD-43A6-8EBA-6745F552193B}"/>
              </a:ext>
            </a:extLst>
          </p:cNvPr>
          <p:cNvSpPr txBox="1"/>
          <p:nvPr/>
        </p:nvSpPr>
        <p:spPr>
          <a:xfrm>
            <a:off x="3422350" y="4688299"/>
            <a:ext cx="15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randomly sampled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4070A3-8B89-4BE5-AC7C-D34FAD92C8C8}"/>
              </a:ext>
            </a:extLst>
          </p:cNvPr>
          <p:cNvSpPr txBox="1"/>
          <p:nvPr/>
        </p:nvSpPr>
        <p:spPr>
          <a:xfrm>
            <a:off x="2225156" y="3829081"/>
            <a:ext cx="1733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二次元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algn="ctr" defTabSz="457200">
              <a:defRPr/>
            </a:pP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資料集</a:t>
            </a: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A2ECA34-FC12-4D05-B1FC-7B9EA82F89C8}"/>
              </a:ext>
            </a:extLst>
          </p:cNvPr>
          <p:cNvGrpSpPr/>
          <p:nvPr/>
        </p:nvGrpSpPr>
        <p:grpSpPr>
          <a:xfrm>
            <a:off x="2198370" y="2584693"/>
            <a:ext cx="1751174" cy="1307774"/>
            <a:chOff x="644126" y="4258170"/>
            <a:chExt cx="3652768" cy="2387400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614645E6-A3B2-474E-A665-A6DDC10A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D4970D74-AB5C-4AC6-A682-3C2867CF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4797C96C-D328-4F32-B9A4-F22C28C4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F5D9BBFA-3AA2-4526-8E21-8E453527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83678E0-33A7-4DF6-BEC5-BA519022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0527B2A-973C-4FD1-A36A-1277CD35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DD2FBBE-0AE5-498E-930B-B3EA4D13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9C886ED-D68B-4E2A-8DDF-1FB99A04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4DC1F014-3799-4E5D-8852-6BC8E786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E7220688-7E27-4BC5-A163-E84CF778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E3D5204C-C996-4F5C-955A-4CE95E66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983F4FD-15A7-4C81-B378-FAD05ACBE29C}"/>
              </a:ext>
            </a:extLst>
          </p:cNvPr>
          <p:cNvSpPr/>
          <p:nvPr/>
        </p:nvSpPr>
        <p:spPr>
          <a:xfrm>
            <a:off x="4034152" y="306134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1969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1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 </a:t>
            </a: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固定住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generator G, </a:t>
            </a: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更新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discriminator D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6D8E6F0-E2DE-40AE-A7E5-0FB49582BB3B}"/>
              </a:ext>
            </a:extLst>
          </p:cNvPr>
          <p:cNvSpPr txBox="1"/>
          <p:nvPr/>
        </p:nvSpPr>
        <p:spPr>
          <a:xfrm>
            <a:off x="2023298" y="5665874"/>
            <a:ext cx="8346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Discriminator </a:t>
            </a:r>
            <a:r>
              <a: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學習越像真實物件輸出高的分數，越不像的輸出較低的分數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.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DB145D3-1F08-4826-B7A9-2132143B0E7E}"/>
              </a:ext>
            </a:extLst>
          </p:cNvPr>
          <p:cNvSpPr txBox="1"/>
          <p:nvPr/>
        </p:nvSpPr>
        <p:spPr>
          <a:xfrm>
            <a:off x="7462492" y="4856489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Fix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1A06BFEB-C295-4C4D-B2EF-0D7FA74F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59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22" grpId="0" animBg="1"/>
      <p:bldP spid="23" grpId="0"/>
      <p:bldP spid="30" grpId="0" animBg="1"/>
      <p:bldP spid="31" grpId="0" animBg="1"/>
      <p:bldP spid="32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/>
      <p:bldP spid="2" grpId="0"/>
      <p:bldP spid="6" grpId="0" animBg="1"/>
      <p:bldP spid="8" grpId="0"/>
      <p:bldP spid="84" grpId="0"/>
      <p:bldP spid="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370" y="693465"/>
            <a:ext cx="7886700" cy="6073095"/>
          </a:xfrm>
        </p:spPr>
        <p:txBody>
          <a:bodyPr/>
          <a:lstStyle/>
          <a:p>
            <a:r>
              <a:rPr lang="zh-TW" altLang="en-US" dirty="0"/>
              <a:t>初始化 </a:t>
            </a:r>
            <a:r>
              <a:rPr lang="en-US" altLang="zh-TW" dirty="0"/>
              <a:t>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8046028" y="626842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</a:t>
              </a: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645858" y="42067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32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Algorithm</a:t>
            </a:r>
            <a:endParaRPr lang="zh-TW" altLang="en-US" sz="32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1969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2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</a:t>
            </a:r>
            <a:r>
              <a:rPr lang="zh-TW" altLang="en-US" sz="2800" dirty="0">
                <a:solidFill>
                  <a:prstClr val="black"/>
                </a:solidFill>
              </a:rPr>
              <a:t>固定住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discriminator D,</a:t>
            </a:r>
            <a:r>
              <a:rPr lang="zh-TW" altLang="en-US" sz="2800" dirty="0">
                <a:solidFill>
                  <a:prstClr val="black"/>
                </a:solidFill>
              </a:rPr>
              <a:t>更新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generator G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E204327-E3D4-4F43-AF30-1CD6E62A8F8D}"/>
              </a:ext>
            </a:extLst>
          </p:cNvPr>
          <p:cNvSpPr/>
          <p:nvPr/>
        </p:nvSpPr>
        <p:spPr>
          <a:xfrm>
            <a:off x="2952622" y="3608476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40A609C-1C11-4632-A498-ABE811298DF8}"/>
              </a:ext>
            </a:extLst>
          </p:cNvPr>
          <p:cNvSpPr/>
          <p:nvPr/>
        </p:nvSpPr>
        <p:spPr>
          <a:xfrm>
            <a:off x="7159398" y="389914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Discri-minator</a:t>
            </a: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AA344AD-2316-43B1-84C2-E4034FDF90CD}"/>
              </a:ext>
            </a:extLst>
          </p:cNvPr>
          <p:cNvSpPr/>
          <p:nvPr/>
        </p:nvSpPr>
        <p:spPr>
          <a:xfrm>
            <a:off x="3289503" y="3899141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NN</a:t>
            </a:r>
          </a:p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Generator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B6A0277-4418-4EFB-BEC1-73BF6BC110B8}"/>
              </a:ext>
            </a:extLst>
          </p:cNvPr>
          <p:cNvGrpSpPr/>
          <p:nvPr/>
        </p:nvGrpSpPr>
        <p:grpSpPr>
          <a:xfrm>
            <a:off x="1860786" y="4222397"/>
            <a:ext cx="1053138" cy="995290"/>
            <a:chOff x="646484" y="3932207"/>
            <a:chExt cx="1053138" cy="99529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D8D4A60-2075-4753-BE4A-639C16E4853A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FF2EDD6-7FE9-4F07-83DB-677B4A5B87B8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vector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337DCE1-3DF8-444B-AA5A-17B8EEB68A04}"/>
              </a:ext>
            </a:extLst>
          </p:cNvPr>
          <p:cNvSpPr txBox="1"/>
          <p:nvPr/>
        </p:nvSpPr>
        <p:spPr>
          <a:xfrm>
            <a:off x="9253167" y="428263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0.13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7FF09D8-772E-4FCE-B1F7-893B26463BCF}"/>
              </a:ext>
            </a:extLst>
          </p:cNvPr>
          <p:cNvCxnSpPr>
            <a:cxnSpLocks/>
          </p:cNvCxnSpPr>
          <p:nvPr/>
        </p:nvCxnSpPr>
        <p:spPr>
          <a:xfrm>
            <a:off x="26059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EA5A965-521F-4213-828C-BD277C692C5B}"/>
              </a:ext>
            </a:extLst>
          </p:cNvPr>
          <p:cNvCxnSpPr>
            <a:cxnSpLocks/>
          </p:cNvCxnSpPr>
          <p:nvPr/>
        </p:nvCxnSpPr>
        <p:spPr>
          <a:xfrm>
            <a:off x="48863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64ECAB1-18F0-45B8-89EB-CFEEE7F1919E}"/>
              </a:ext>
            </a:extLst>
          </p:cNvPr>
          <p:cNvCxnSpPr>
            <a:cxnSpLocks/>
          </p:cNvCxnSpPr>
          <p:nvPr/>
        </p:nvCxnSpPr>
        <p:spPr>
          <a:xfrm>
            <a:off x="653624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6C9DD13-090E-4F09-9DD4-504E67E24531}"/>
              </a:ext>
            </a:extLst>
          </p:cNvPr>
          <p:cNvCxnSpPr>
            <a:cxnSpLocks/>
          </p:cNvCxnSpPr>
          <p:nvPr/>
        </p:nvCxnSpPr>
        <p:spPr>
          <a:xfrm>
            <a:off x="8766143" y="4508521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9A413F4-1C4B-4129-BB7B-0D423029232E}"/>
              </a:ext>
            </a:extLst>
          </p:cNvPr>
          <p:cNvSpPr txBox="1"/>
          <p:nvPr/>
        </p:nvSpPr>
        <p:spPr>
          <a:xfrm>
            <a:off x="5144034" y="3624441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hidden layer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740DCE07-490A-435B-B620-32884170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67" y="4124284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FCE1BB0B-3B4C-4BCA-BA4A-4DDBBAC128B6}"/>
              </a:ext>
            </a:extLst>
          </p:cNvPr>
          <p:cNvSpPr/>
          <p:nvPr/>
        </p:nvSpPr>
        <p:spPr>
          <a:xfrm rot="16200000">
            <a:off x="9499176" y="3719200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3ADDB75-704F-49A4-844E-F928D7FF0D76}"/>
              </a:ext>
            </a:extLst>
          </p:cNvPr>
          <p:cNvSpPr txBox="1"/>
          <p:nvPr/>
        </p:nvSpPr>
        <p:spPr>
          <a:xfrm>
            <a:off x="3302697" y="4741507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update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2918DAB-1342-483B-A97A-6DB73C0833D3}"/>
              </a:ext>
            </a:extLst>
          </p:cNvPr>
          <p:cNvSpPr txBox="1"/>
          <p:nvPr/>
        </p:nvSpPr>
        <p:spPr>
          <a:xfrm>
            <a:off x="7146203" y="474722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fix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3025167-5A3D-47E3-9B40-717B4F6F75AF}"/>
              </a:ext>
            </a:extLst>
          </p:cNvPr>
          <p:cNvCxnSpPr/>
          <p:nvPr/>
        </p:nvCxnSpPr>
        <p:spPr>
          <a:xfrm>
            <a:off x="9334979" y="4345211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6D9D4D4-F7D8-4C2D-8F89-9E535FFDD687}"/>
              </a:ext>
            </a:extLst>
          </p:cNvPr>
          <p:cNvSpPr txBox="1"/>
          <p:nvPr/>
        </p:nvSpPr>
        <p:spPr>
          <a:xfrm>
            <a:off x="6742920" y="5814929"/>
            <a:ext cx="246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large network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B57AF0-6025-47DC-9F12-7EF49D35F9A7}"/>
              </a:ext>
            </a:extLst>
          </p:cNvPr>
          <p:cNvSpPr/>
          <p:nvPr/>
        </p:nvSpPr>
        <p:spPr>
          <a:xfrm>
            <a:off x="2761598" y="2681034"/>
            <a:ext cx="6742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Generator learns to “fool” the discriminator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96BF2CE-BEC7-46BA-81BD-62B636B48F87}"/>
              </a:ext>
            </a:extLst>
          </p:cNvPr>
          <p:cNvCxnSpPr>
            <a:cxnSpLocks/>
          </p:cNvCxnSpPr>
          <p:nvPr/>
        </p:nvCxnSpPr>
        <p:spPr>
          <a:xfrm>
            <a:off x="5508048" y="4119418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>
            <a:extLst>
              <a:ext uri="{FF2B5EF4-FFF2-40B4-BE49-F238E27FC236}">
                <a16:creationId xmlns:a16="http://schemas.microsoft.com/office/drawing/2014/main" id="{1E1EB85C-7DB5-4D59-89E6-279B5CB4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597" y="4834559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9C9290-B39A-4EFD-A600-90E44327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75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3" grpId="0"/>
      <p:bldP spid="68" grpId="0"/>
      <p:bldP spid="74" grpId="0" animBg="1"/>
      <p:bldP spid="75" grpId="0"/>
      <p:bldP spid="80" grpId="0"/>
      <p:bldP spid="91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370" y="693465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8046028" y="626842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6ACC78-9170-414F-942C-CE800B7FC910}"/>
              </a:ext>
            </a:extLst>
          </p:cNvPr>
          <p:cNvSpPr txBox="1"/>
          <p:nvPr/>
        </p:nvSpPr>
        <p:spPr>
          <a:xfrm>
            <a:off x="1883057" y="2598004"/>
            <a:ext cx="1425110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Learning </a:t>
            </a:r>
          </a:p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3623480" y="1876601"/>
            <a:ext cx="232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Sample some real objects: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3623480" y="267526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Generate some fake objects: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5757081" y="1944068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6751508" y="3837275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645858" y="42067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32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Algorithm</a:t>
            </a:r>
            <a:endParaRPr lang="zh-TW" altLang="en-US" sz="32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9063685" y="2515964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8893562" y="2031230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Update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7A0AEC-66CA-4D80-8FBF-95DC9F1FD073}"/>
              </a:ext>
            </a:extLst>
          </p:cNvPr>
          <p:cNvSpPr txBox="1"/>
          <p:nvPr/>
        </p:nvSpPr>
        <p:spPr>
          <a:xfrm>
            <a:off x="1896410" y="4893948"/>
            <a:ext cx="142511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Learning </a:t>
            </a:r>
          </a:p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G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6042D3-7278-4722-BB8A-D8AEF3235CC9}"/>
              </a:ext>
            </a:extLst>
          </p:cNvPr>
          <p:cNvSpPr/>
          <p:nvPr/>
        </p:nvSpPr>
        <p:spPr>
          <a:xfrm>
            <a:off x="5622346" y="5354937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B75EEA-41C3-4EC8-B1B5-1290E314337B}"/>
              </a:ext>
            </a:extLst>
          </p:cNvPr>
          <p:cNvSpPr/>
          <p:nvPr/>
        </p:nvSpPr>
        <p:spPr>
          <a:xfrm>
            <a:off x="8440517" y="5364029"/>
            <a:ext cx="976665" cy="7018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9B19D0-3518-48B3-9875-2448C77153BD}"/>
              </a:ext>
            </a:extLst>
          </p:cNvPr>
          <p:cNvSpPr/>
          <p:nvPr/>
        </p:nvSpPr>
        <p:spPr>
          <a:xfrm>
            <a:off x="6828286" y="5196300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329469" y="4188193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6105486" y="3493622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81996" y="3451865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237962" y="3451865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237963" y="3512731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8240252" y="2240727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7571816" y="2240727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6840100" y="2240727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6138596" y="2240727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7F506987-0ACA-436D-BE11-540CF681E122}"/>
              </a:ext>
            </a:extLst>
          </p:cNvPr>
          <p:cNvCxnSpPr>
            <a:cxnSpLocks/>
          </p:cNvCxnSpPr>
          <p:nvPr/>
        </p:nvCxnSpPr>
        <p:spPr>
          <a:xfrm>
            <a:off x="5245677" y="5714947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C07895C-42A7-419A-A9A7-40729F8F1F76}"/>
              </a:ext>
            </a:extLst>
          </p:cNvPr>
          <p:cNvSpPr/>
          <p:nvPr/>
        </p:nvSpPr>
        <p:spPr>
          <a:xfrm>
            <a:off x="6980686" y="5348700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8859995-177C-439D-BCB6-83EBE2FBB179}"/>
              </a:ext>
            </a:extLst>
          </p:cNvPr>
          <p:cNvSpPr/>
          <p:nvPr/>
        </p:nvSpPr>
        <p:spPr>
          <a:xfrm>
            <a:off x="7133086" y="5501100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C85D37A-2837-4785-BBF9-6BF546725E0B}"/>
              </a:ext>
            </a:extLst>
          </p:cNvPr>
          <p:cNvSpPr/>
          <p:nvPr/>
        </p:nvSpPr>
        <p:spPr>
          <a:xfrm>
            <a:off x="7285486" y="5653500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941DA1D-41BE-4C27-BD80-214D85C02D3D}"/>
              </a:ext>
            </a:extLst>
          </p:cNvPr>
          <p:cNvCxnSpPr>
            <a:cxnSpLocks/>
          </p:cNvCxnSpPr>
          <p:nvPr/>
        </p:nvCxnSpPr>
        <p:spPr>
          <a:xfrm>
            <a:off x="9417181" y="5695844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C6D9C328-5575-4569-842D-FC4A0BFF151E}"/>
              </a:ext>
            </a:extLst>
          </p:cNvPr>
          <p:cNvCxnSpPr>
            <a:cxnSpLocks/>
          </p:cNvCxnSpPr>
          <p:nvPr/>
        </p:nvCxnSpPr>
        <p:spPr>
          <a:xfrm>
            <a:off x="6595254" y="5706541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F0E0C56-3017-43E5-93FD-B96F6CF36EFF}"/>
              </a:ext>
            </a:extLst>
          </p:cNvPr>
          <p:cNvCxnSpPr>
            <a:cxnSpLocks/>
          </p:cNvCxnSpPr>
          <p:nvPr/>
        </p:nvCxnSpPr>
        <p:spPr>
          <a:xfrm>
            <a:off x="8075434" y="5687362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62A7075-5532-41CA-AEC2-12BF5B0FC13B}"/>
              </a:ext>
            </a:extLst>
          </p:cNvPr>
          <p:cNvSpPr/>
          <p:nvPr/>
        </p:nvSpPr>
        <p:spPr>
          <a:xfrm>
            <a:off x="9847059" y="5478619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D49DE38-BA1A-436F-BEDF-58DAB84DE194}"/>
              </a:ext>
            </a:extLst>
          </p:cNvPr>
          <p:cNvSpPr txBox="1"/>
          <p:nvPr/>
        </p:nvSpPr>
        <p:spPr>
          <a:xfrm>
            <a:off x="5414851" y="5980696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update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371C215-F084-4A0F-A5D9-390E2E95FC56}"/>
              </a:ext>
            </a:extLst>
          </p:cNvPr>
          <p:cNvSpPr txBox="1"/>
          <p:nvPr/>
        </p:nvSpPr>
        <p:spPr>
          <a:xfrm>
            <a:off x="8276199" y="600677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fix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090D426-518A-4B86-BC74-CCF3B209A96F}"/>
              </a:ext>
            </a:extLst>
          </p:cNvPr>
          <p:cNvGrpSpPr/>
          <p:nvPr/>
        </p:nvGrpSpPr>
        <p:grpSpPr>
          <a:xfrm>
            <a:off x="6086292" y="4539111"/>
            <a:ext cx="1199194" cy="815826"/>
            <a:chOff x="4562292" y="4539111"/>
            <a:chExt cx="1199194" cy="815826"/>
          </a:xfrm>
        </p:grpSpPr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5CD1F58E-A9CB-43DD-A80E-5810F9401974}"/>
                </a:ext>
              </a:extLst>
            </p:cNvPr>
            <p:cNvCxnSpPr>
              <a:cxnSpLocks/>
            </p:cNvCxnSpPr>
            <p:nvPr/>
          </p:nvCxnSpPr>
          <p:spPr>
            <a:xfrm>
              <a:off x="4562292" y="4915779"/>
              <a:ext cx="11991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9DB03D6E-1669-4D4A-9993-61946BEDB6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37730" y="4727445"/>
              <a:ext cx="3766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0EDBB42B-0FB5-4CB3-AF8D-62F7CC982CEE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4584800" y="4893947"/>
              <a:ext cx="0" cy="46099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341938F7-AA60-470D-9873-394EE1F59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103" y="2784830"/>
            <a:ext cx="2801716" cy="697569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8246764" y="3055550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7578328" y="3055550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6846612" y="3055550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6145108" y="3055550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b="1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="1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70ED21-07B8-4385-ACC2-D6CB590B9C77}"/>
              </a:ext>
            </a:extLst>
          </p:cNvPr>
          <p:cNvSpPr/>
          <p:nvPr/>
        </p:nvSpPr>
        <p:spPr>
          <a:xfrm>
            <a:off x="3486151" y="5062172"/>
            <a:ext cx="6947325" cy="146781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A73CAD9-E371-4645-A26C-E0DB0E674685}"/>
              </a:ext>
            </a:extLst>
          </p:cNvPr>
          <p:cNvSpPr/>
          <p:nvPr/>
        </p:nvSpPr>
        <p:spPr>
          <a:xfrm>
            <a:off x="3486151" y="1804042"/>
            <a:ext cx="6947325" cy="32223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B4F484D-3C2F-4321-82A5-7B78E7C358D7}"/>
              </a:ext>
            </a:extLst>
          </p:cNvPr>
          <p:cNvCxnSpPr>
            <a:cxnSpLocks/>
          </p:cNvCxnSpPr>
          <p:nvPr/>
        </p:nvCxnSpPr>
        <p:spPr>
          <a:xfrm flipH="1">
            <a:off x="8928850" y="3067321"/>
            <a:ext cx="526523" cy="2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76DF4876-61BD-4BB4-815F-06CF3BD8C34C}"/>
              </a:ext>
            </a:extLst>
          </p:cNvPr>
          <p:cNvSpPr/>
          <p:nvPr/>
        </p:nvSpPr>
        <p:spPr>
          <a:xfrm rot="5400000">
            <a:off x="4514406" y="4000729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01949B-4BDC-41F9-AB4D-A65CA4FC8175}"/>
              </a:ext>
            </a:extLst>
          </p:cNvPr>
          <p:cNvSpPr/>
          <p:nvPr/>
        </p:nvSpPr>
        <p:spPr>
          <a:xfrm rot="5400000">
            <a:off x="4898843" y="4000729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AACC874-CFE9-4868-B496-943DC15426DE}"/>
              </a:ext>
            </a:extLst>
          </p:cNvPr>
          <p:cNvSpPr/>
          <p:nvPr/>
        </p:nvSpPr>
        <p:spPr>
          <a:xfrm rot="5400000">
            <a:off x="5283280" y="4000729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E7B76E4-0746-4A6B-94EE-FEBC74C8618F}"/>
              </a:ext>
            </a:extLst>
          </p:cNvPr>
          <p:cNvSpPr/>
          <p:nvPr/>
        </p:nvSpPr>
        <p:spPr>
          <a:xfrm rot="5400000">
            <a:off x="5667716" y="4000729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1486409-B83F-457D-9F0A-BAC6AFDCF532}"/>
              </a:ext>
            </a:extLst>
          </p:cNvPr>
          <p:cNvSpPr/>
          <p:nvPr/>
        </p:nvSpPr>
        <p:spPr>
          <a:xfrm rot="5400000">
            <a:off x="3442436" y="5575534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388E58B-143A-4280-A916-1F5B22FD02BB}"/>
              </a:ext>
            </a:extLst>
          </p:cNvPr>
          <p:cNvSpPr/>
          <p:nvPr/>
        </p:nvSpPr>
        <p:spPr>
          <a:xfrm rot="5400000">
            <a:off x="3826873" y="5575534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EB554F0-50EF-4557-979C-764F6404BF1B}"/>
              </a:ext>
            </a:extLst>
          </p:cNvPr>
          <p:cNvSpPr/>
          <p:nvPr/>
        </p:nvSpPr>
        <p:spPr>
          <a:xfrm rot="5400000">
            <a:off x="4211310" y="5575534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C4E0DEA-11D5-49E7-BDCD-A5AC2F9DC256}"/>
              </a:ext>
            </a:extLst>
          </p:cNvPr>
          <p:cNvSpPr/>
          <p:nvPr/>
        </p:nvSpPr>
        <p:spPr>
          <a:xfrm rot="5400000">
            <a:off x="4595746" y="5575534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3BE67E5-E37E-4E65-BD0F-A1973F9E8473}"/>
              </a:ext>
            </a:extLst>
          </p:cNvPr>
          <p:cNvSpPr txBox="1"/>
          <p:nvPr/>
        </p:nvSpPr>
        <p:spPr>
          <a:xfrm>
            <a:off x="7220611" y="3886744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fix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D9F869-99D7-4705-8B79-E2E6614E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61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7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7" grpId="0" animBg="1"/>
      <p:bldP spid="68" grpId="0"/>
      <p:bldP spid="69" grpId="0"/>
      <p:bldP spid="45" grpId="0" animBg="1"/>
      <p:bldP spid="46" grpId="0" animBg="1"/>
      <p:bldP spid="47" grpId="0" animBg="1"/>
      <p:bldP spid="48" grpId="0" animBg="1"/>
      <p:bldP spid="59" grpId="0" animBg="1"/>
      <p:bldP spid="60" grpId="0" animBg="1"/>
      <p:bldP spid="72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9846F-C53D-4D9D-A894-7A073C4D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2019, with </a:t>
            </a:r>
            <a:r>
              <a:rPr lang="en-US" altLang="zh-TW" dirty="0" err="1"/>
              <a:t>StyleGAN</a:t>
            </a:r>
            <a:r>
              <a:rPr lang="en-US" altLang="zh-TW" dirty="0"/>
              <a:t> ……</a:t>
            </a:r>
            <a:endParaRPr lang="zh-TW" altLang="en-US" dirty="0"/>
          </a:p>
        </p:txBody>
      </p:sp>
      <p:pic>
        <p:nvPicPr>
          <p:cNvPr id="4" name="2019-02-11-stylegan-danbooru2017faces-interpolation">
            <a:hlinkClick r:id="" action="ppaction://media"/>
            <a:extLst>
              <a:ext uri="{FF2B5EF4-FFF2-40B4-BE49-F238E27FC236}">
                <a16:creationId xmlns:a16="http://schemas.microsoft.com/office/drawing/2014/main" id="{4566C97F-0DAE-4478-8112-FB3C15E8A0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8843" y="1573491"/>
            <a:ext cx="4351338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6EB435-E105-41FA-9017-B4EB57FADF4B}"/>
              </a:ext>
            </a:extLst>
          </p:cNvPr>
          <p:cNvSpPr/>
          <p:nvPr/>
        </p:nvSpPr>
        <p:spPr>
          <a:xfrm>
            <a:off x="1980048" y="5785329"/>
            <a:ext cx="39469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Source of video:</a:t>
            </a:r>
          </a:p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https://www.gwern.net/Faces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8470B2-CA18-47F5-AFC0-DA74F984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01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E486D-9FD6-4D2F-A516-BDC500BB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852" y="5091762"/>
            <a:ext cx="5875644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TW" sz="6000" dirty="0"/>
              <a:t>Progressive GAN</a:t>
            </a:r>
          </a:p>
        </p:txBody>
      </p:sp>
      <p:pic>
        <p:nvPicPr>
          <p:cNvPr id="7" name="圖片 3" descr="一張含有 擺姿勢, 個人, 相片, 人 的圖片&#10;&#10;自動產生的描述">
            <a:extLst>
              <a:ext uri="{FF2B5EF4-FFF2-40B4-BE49-F238E27FC236}">
                <a16:creationId xmlns:a16="http://schemas.microsoft.com/office/drawing/2014/main" id="{F819520A-7E4A-40C5-9832-DBCD4168A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1521014" y="10"/>
            <a:ext cx="9143999" cy="4571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35C16F2-3CD7-4BF0-BFB9-90E742C2AB45}"/>
              </a:ext>
            </a:extLst>
          </p:cNvPr>
          <p:cNvSpPr/>
          <p:nvPr/>
        </p:nvSpPr>
        <p:spPr>
          <a:xfrm>
            <a:off x="6882112" y="6183642"/>
            <a:ext cx="3782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457200">
              <a:defRPr/>
            </a:pPr>
            <a:r>
              <a:rPr lang="fi-FI" altLang="zh-TW" dirty="0">
                <a:solidFill>
                  <a:srgbClr val="FFFF00"/>
                </a:solidFill>
                <a:latin typeface="Calibri" panose="020F0502020204030204"/>
                <a:ea typeface="新細明體" panose="02020500000000000000" pitchFamily="18" charset="-120"/>
              </a:rPr>
              <a:t>https://arxiv.org/abs/1710.10196</a:t>
            </a:r>
            <a:endParaRPr lang="en-US" altLang="zh-TW" dirty="0">
              <a:solidFill>
                <a:srgbClr val="FFFF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92EF17-0F98-4612-A53D-68A8A5D8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35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CBC833-304D-40C2-A45E-AD89F06F9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852" y="5091762"/>
            <a:ext cx="5875644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TW" sz="6000" dirty="0"/>
              <a:t>Today …… </a:t>
            </a:r>
            <a:r>
              <a:rPr lang="en-US" altLang="zh-TW" sz="6000" dirty="0" err="1"/>
              <a:t>BigGAN</a:t>
            </a:r>
            <a:endParaRPr lang="en-US" altLang="zh-TW" sz="6000" dirty="0"/>
          </a:p>
        </p:txBody>
      </p:sp>
      <p:pic>
        <p:nvPicPr>
          <p:cNvPr id="1029" name="Picture 2" descr="https://cdn-images-1.medium.com/max/2000/1*Yw2KxjmIkj8yqS-ykLCQCQ.png">
            <a:extLst>
              <a:ext uri="{FF2B5EF4-FFF2-40B4-BE49-F238E27FC236}">
                <a16:creationId xmlns:a16="http://schemas.microsoft.com/office/drawing/2014/main" id="{91D3BC34-BBAE-47D7-A0BB-BC9840731E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"/>
          <a:stretch/>
        </p:blipFill>
        <p:spPr bwMode="auto">
          <a:xfrm>
            <a:off x="1521014" y="10"/>
            <a:ext cx="9143999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2A66E9-3805-42A9-A9BE-E066865A02EC}"/>
              </a:ext>
            </a:extLst>
          </p:cNvPr>
          <p:cNvSpPr/>
          <p:nvPr/>
        </p:nvSpPr>
        <p:spPr>
          <a:xfrm>
            <a:off x="6724650" y="607053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defTabSz="457200">
              <a:defRPr/>
            </a:pPr>
            <a:r>
              <a:rPr lang="en-US" altLang="zh-TW" dirty="0">
                <a:solidFill>
                  <a:srgbClr val="FFFF00"/>
                </a:solidFill>
                <a:latin typeface="Calibri" panose="020F0502020204030204"/>
                <a:ea typeface="新細明體" panose="02020500000000000000" pitchFamily="18" charset="-120"/>
              </a:rPr>
              <a:t>https://arxiv.org/abs/1809.11096</a:t>
            </a:r>
          </a:p>
        </p:txBody>
      </p:sp>
      <p:pic>
        <p:nvPicPr>
          <p:cNvPr id="3074" name="Picture 2" descr="ãç¶²çç BigGANãçåçæå°çµæ">
            <a:extLst>
              <a:ext uri="{FF2B5EF4-FFF2-40B4-BE49-F238E27FC236}">
                <a16:creationId xmlns:a16="http://schemas.microsoft.com/office/drawing/2014/main" id="{86B1451F-1519-49E8-AB07-F17AB388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769" y="132318"/>
            <a:ext cx="4188486" cy="41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740B48-AA79-40D9-8584-6A6E9505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56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71" y="1254419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460" y="2277905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Our Objective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endParaRPr lang="zh-TW" altLang="en-US" sz="24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18292" y="263791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110951" y="2229973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5281780" y="2770097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91217" y="1422431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Normal Distribution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28901" y="1161818"/>
                <a:ext cx="5813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901" y="1161818"/>
                <a:ext cx="581377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882" y="1094118"/>
            <a:ext cx="2529587" cy="260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038371" y="1181850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371" y="1181850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6568417" y="2698879"/>
            <a:ext cx="273671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as close as possible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C10B3F3-CB79-4372-A14D-F536A45AC00A}"/>
              </a:ext>
            </a:extLst>
          </p:cNvPr>
          <p:cNvSpPr/>
          <p:nvPr/>
        </p:nvSpPr>
        <p:spPr>
          <a:xfrm>
            <a:off x="2329457" y="2490722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BC686EB-7409-41EA-A511-D377676EE5B0}"/>
              </a:ext>
            </a:extLst>
          </p:cNvPr>
          <p:cNvSpPr/>
          <p:nvPr/>
        </p:nvSpPr>
        <p:spPr>
          <a:xfrm>
            <a:off x="2325822" y="279036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44A6EA9-FBA8-4012-87C9-51DCB45C050A}"/>
              </a:ext>
            </a:extLst>
          </p:cNvPr>
          <p:cNvSpPr/>
          <p:nvPr/>
        </p:nvSpPr>
        <p:spPr>
          <a:xfrm>
            <a:off x="2730887" y="277348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451973A5-8668-4883-9680-1EAD3DE2F4F5}"/>
              </a:ext>
            </a:extLst>
          </p:cNvPr>
          <p:cNvSpPr/>
          <p:nvPr/>
        </p:nvSpPr>
        <p:spPr>
          <a:xfrm>
            <a:off x="2683367" y="2460511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6F20E783-2CA8-440C-845E-EBE463841E26}"/>
              </a:ext>
            </a:extLst>
          </p:cNvPr>
          <p:cNvSpPr/>
          <p:nvPr/>
        </p:nvSpPr>
        <p:spPr>
          <a:xfrm>
            <a:off x="6006176" y="183416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836281E-32A0-49A5-BED7-468EC1D4377C}"/>
              </a:ext>
            </a:extLst>
          </p:cNvPr>
          <p:cNvSpPr/>
          <p:nvPr/>
        </p:nvSpPr>
        <p:spPr>
          <a:xfrm>
            <a:off x="6310039" y="199532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8FE7DAD-6641-43BE-8403-278B93AEEDA0}"/>
              </a:ext>
            </a:extLst>
          </p:cNvPr>
          <p:cNvSpPr/>
          <p:nvPr/>
        </p:nvSpPr>
        <p:spPr>
          <a:xfrm>
            <a:off x="6799450" y="175066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5DCECDA-3B1F-4126-A037-699E8F9D2CA1}"/>
              </a:ext>
            </a:extLst>
          </p:cNvPr>
          <p:cNvSpPr/>
          <p:nvPr/>
        </p:nvSpPr>
        <p:spPr>
          <a:xfrm>
            <a:off x="6834546" y="2027687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DB97215A-DBF8-4207-8AFA-F5C43953C35D}"/>
              </a:ext>
            </a:extLst>
          </p:cNvPr>
          <p:cNvSpPr/>
          <p:nvPr/>
        </p:nvSpPr>
        <p:spPr>
          <a:xfrm>
            <a:off x="3866141" y="2266617"/>
            <a:ext cx="1315472" cy="966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540C1799-C750-44AA-8529-EC97F8453D92}"/>
              </a:ext>
            </a:extLst>
          </p:cNvPr>
          <p:cNvCxnSpPr>
            <a:cxnSpLocks/>
          </p:cNvCxnSpPr>
          <p:nvPr/>
        </p:nvCxnSpPr>
        <p:spPr>
          <a:xfrm>
            <a:off x="3206215" y="2750052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648F26-823C-45FD-902B-C0BF3789C293}"/>
              </a:ext>
            </a:extLst>
          </p:cNvPr>
          <p:cNvCxnSpPr>
            <a:cxnSpLocks/>
          </p:cNvCxnSpPr>
          <p:nvPr/>
        </p:nvCxnSpPr>
        <p:spPr>
          <a:xfrm flipV="1">
            <a:off x="7349826" y="2349182"/>
            <a:ext cx="963576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A048C8D0-7B48-46E8-9DB3-608CA5002CCE}"/>
              </a:ext>
            </a:extLst>
          </p:cNvPr>
          <p:cNvGrpSpPr/>
          <p:nvPr/>
        </p:nvGrpSpPr>
        <p:grpSpPr>
          <a:xfrm>
            <a:off x="1862005" y="3817243"/>
            <a:ext cx="1598520" cy="874044"/>
            <a:chOff x="338005" y="3715645"/>
            <a:chExt cx="1598520" cy="874044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2738038D-4DF2-49A0-BC2D-5DEF34CBCB92}"/>
                </a:ext>
              </a:extLst>
            </p:cNvPr>
            <p:cNvGrpSpPr/>
            <p:nvPr/>
          </p:nvGrpSpPr>
          <p:grpSpPr>
            <a:xfrm>
              <a:off x="338005" y="3715645"/>
              <a:ext cx="1598520" cy="769269"/>
              <a:chOff x="338005" y="4049474"/>
              <a:chExt cx="1598520" cy="769269"/>
            </a:xfrm>
          </p:grpSpPr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A31A38D7-6172-4A3B-8651-F120C6CA94FA}"/>
                  </a:ext>
                </a:extLst>
              </p:cNvPr>
              <p:cNvCxnSpPr/>
              <p:nvPr/>
            </p:nvCxnSpPr>
            <p:spPr>
              <a:xfrm>
                <a:off x="338005" y="4818743"/>
                <a:ext cx="15985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ECF41279-0236-499D-8965-4F3E451F8FF4}"/>
                  </a:ext>
                </a:extLst>
              </p:cNvPr>
              <p:cNvSpPr/>
              <p:nvPr/>
            </p:nvSpPr>
            <p:spPr>
              <a:xfrm>
                <a:off x="537027" y="4049474"/>
                <a:ext cx="1175657" cy="653156"/>
              </a:xfrm>
              <a:custGeom>
                <a:avLst/>
                <a:gdLst>
                  <a:gd name="connsiteX0" fmla="*/ 0 w 1175657"/>
                  <a:gd name="connsiteY0" fmla="*/ 638641 h 653156"/>
                  <a:gd name="connsiteX1" fmla="*/ 580571 w 1175657"/>
                  <a:gd name="connsiteY1" fmla="*/ 13 h 653156"/>
                  <a:gd name="connsiteX2" fmla="*/ 1175657 w 1175657"/>
                  <a:gd name="connsiteY2" fmla="*/ 653156 h 653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5657" h="653156">
                    <a:moveTo>
                      <a:pt x="0" y="638641"/>
                    </a:moveTo>
                    <a:cubicBezTo>
                      <a:pt x="192314" y="318117"/>
                      <a:pt x="384628" y="-2406"/>
                      <a:pt x="580571" y="13"/>
                    </a:cubicBezTo>
                    <a:cubicBezTo>
                      <a:pt x="776514" y="2432"/>
                      <a:pt x="976085" y="327794"/>
                      <a:pt x="1175657" y="653156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ACB0771C-ACC5-4B85-ABB2-F5E093B8775D}"/>
                </a:ext>
              </a:extLst>
            </p:cNvPr>
            <p:cNvSpPr/>
            <p:nvPr/>
          </p:nvSpPr>
          <p:spPr>
            <a:xfrm>
              <a:off x="994809" y="4368801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9147DE6B-2C84-47DA-9007-3A45907B6805}"/>
                </a:ext>
              </a:extLst>
            </p:cNvPr>
            <p:cNvSpPr/>
            <p:nvPr/>
          </p:nvSpPr>
          <p:spPr>
            <a:xfrm>
              <a:off x="820553" y="4368801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B83422A9-5977-42F4-972D-0972A339FD93}"/>
                </a:ext>
              </a:extLst>
            </p:cNvPr>
            <p:cNvSpPr/>
            <p:nvPr/>
          </p:nvSpPr>
          <p:spPr>
            <a:xfrm>
              <a:off x="1179387" y="437378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5081FDB6-A505-4517-ADEB-BBEE75A400DC}"/>
                </a:ext>
              </a:extLst>
            </p:cNvPr>
            <p:cNvSpPr/>
            <p:nvPr/>
          </p:nvSpPr>
          <p:spPr>
            <a:xfrm>
              <a:off x="1495004" y="4368285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A844CAAC-BD15-4514-A76B-402A372066AB}"/>
                </a:ext>
              </a:extLst>
            </p:cNvPr>
            <p:cNvSpPr/>
            <p:nvPr/>
          </p:nvSpPr>
          <p:spPr>
            <a:xfrm>
              <a:off x="494614" y="4380139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66C911B9-08BD-45E3-BF3A-3074ADBBE14F}"/>
              </a:ext>
            </a:extLst>
          </p:cNvPr>
          <p:cNvGrpSpPr/>
          <p:nvPr/>
        </p:nvGrpSpPr>
        <p:grpSpPr>
          <a:xfrm>
            <a:off x="5821426" y="3884703"/>
            <a:ext cx="1598520" cy="829481"/>
            <a:chOff x="4268398" y="4131445"/>
            <a:chExt cx="1598520" cy="829481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6702BEB-085F-4BFE-8AB9-B457442D409A}"/>
                </a:ext>
              </a:extLst>
            </p:cNvPr>
            <p:cNvGrpSpPr/>
            <p:nvPr/>
          </p:nvGrpSpPr>
          <p:grpSpPr>
            <a:xfrm>
              <a:off x="4268398" y="4131445"/>
              <a:ext cx="1598520" cy="723583"/>
              <a:chOff x="4181313" y="4131445"/>
              <a:chExt cx="1598520" cy="723583"/>
            </a:xfrm>
          </p:grpSpPr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4A8C6F8A-3028-4FE1-AAFD-E9109FBB3FD2}"/>
                  </a:ext>
                </a:extLst>
              </p:cNvPr>
              <p:cNvCxnSpPr/>
              <p:nvPr/>
            </p:nvCxnSpPr>
            <p:spPr>
              <a:xfrm>
                <a:off x="4181313" y="4855028"/>
                <a:ext cx="15985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手繪多邊形: 圖案 25">
                <a:extLst>
                  <a:ext uri="{FF2B5EF4-FFF2-40B4-BE49-F238E27FC236}">
                    <a16:creationId xmlns:a16="http://schemas.microsoft.com/office/drawing/2014/main" id="{277A7651-DAC7-464F-A325-16B3CD2A1BA5}"/>
                  </a:ext>
                </a:extLst>
              </p:cNvPr>
              <p:cNvSpPr/>
              <p:nvPr/>
            </p:nvSpPr>
            <p:spPr>
              <a:xfrm>
                <a:off x="4206113" y="4131445"/>
                <a:ext cx="1573719" cy="659516"/>
              </a:xfrm>
              <a:custGeom>
                <a:avLst/>
                <a:gdLst>
                  <a:gd name="connsiteX0" fmla="*/ 0 w 1553028"/>
                  <a:gd name="connsiteY0" fmla="*/ 725725 h 919160"/>
                  <a:gd name="connsiteX1" fmla="*/ 232228 w 1553028"/>
                  <a:gd name="connsiteY1" fmla="*/ 11 h 919160"/>
                  <a:gd name="connsiteX2" fmla="*/ 624114 w 1553028"/>
                  <a:gd name="connsiteY2" fmla="*/ 740240 h 919160"/>
                  <a:gd name="connsiteX3" fmla="*/ 957943 w 1553028"/>
                  <a:gd name="connsiteY3" fmla="*/ 870868 h 919160"/>
                  <a:gd name="connsiteX4" fmla="*/ 1277257 w 1553028"/>
                  <a:gd name="connsiteY4" fmla="*/ 72583 h 919160"/>
                  <a:gd name="connsiteX5" fmla="*/ 1553028 w 1553028"/>
                  <a:gd name="connsiteY5" fmla="*/ 841840 h 919160"/>
                  <a:gd name="connsiteX0" fmla="*/ 0 w 1612516"/>
                  <a:gd name="connsiteY0" fmla="*/ 900866 h 919979"/>
                  <a:gd name="connsiteX1" fmla="*/ 291716 w 1612516"/>
                  <a:gd name="connsiteY1" fmla="*/ 830 h 919979"/>
                  <a:gd name="connsiteX2" fmla="*/ 683602 w 1612516"/>
                  <a:gd name="connsiteY2" fmla="*/ 741059 h 919979"/>
                  <a:gd name="connsiteX3" fmla="*/ 1017431 w 1612516"/>
                  <a:gd name="connsiteY3" fmla="*/ 871687 h 919979"/>
                  <a:gd name="connsiteX4" fmla="*/ 1336745 w 1612516"/>
                  <a:gd name="connsiteY4" fmla="*/ 73402 h 919979"/>
                  <a:gd name="connsiteX5" fmla="*/ 1612516 w 1612516"/>
                  <a:gd name="connsiteY5" fmla="*/ 842659 h 919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516" h="919979">
                    <a:moveTo>
                      <a:pt x="0" y="900866"/>
                    </a:moveTo>
                    <a:cubicBezTo>
                      <a:pt x="64104" y="536799"/>
                      <a:pt x="177782" y="27464"/>
                      <a:pt x="291716" y="830"/>
                    </a:cubicBezTo>
                    <a:cubicBezTo>
                      <a:pt x="405650" y="-25804"/>
                      <a:pt x="562650" y="595916"/>
                      <a:pt x="683602" y="741059"/>
                    </a:cubicBezTo>
                    <a:cubicBezTo>
                      <a:pt x="804554" y="886202"/>
                      <a:pt x="908574" y="982963"/>
                      <a:pt x="1017431" y="871687"/>
                    </a:cubicBezTo>
                    <a:cubicBezTo>
                      <a:pt x="1126288" y="760411"/>
                      <a:pt x="1237564" y="78240"/>
                      <a:pt x="1336745" y="73402"/>
                    </a:cubicBezTo>
                    <a:cubicBezTo>
                      <a:pt x="1435926" y="68564"/>
                      <a:pt x="1524221" y="455611"/>
                      <a:pt x="1612516" y="842659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70107940-1205-4543-A672-0A30886B556A}"/>
                </a:ext>
              </a:extLst>
            </p:cNvPr>
            <p:cNvSpPr/>
            <p:nvPr/>
          </p:nvSpPr>
          <p:spPr>
            <a:xfrm>
              <a:off x="4374164" y="4751376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4E39F0C5-6B59-4269-80C6-70C13BA7FACC}"/>
                </a:ext>
              </a:extLst>
            </p:cNvPr>
            <p:cNvSpPr/>
            <p:nvPr/>
          </p:nvSpPr>
          <p:spPr>
            <a:xfrm>
              <a:off x="4557821" y="4751376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C564226D-CBF7-458A-AD9C-C6F477CB5081}"/>
                </a:ext>
              </a:extLst>
            </p:cNvPr>
            <p:cNvSpPr/>
            <p:nvPr/>
          </p:nvSpPr>
          <p:spPr>
            <a:xfrm>
              <a:off x="4778140" y="4750241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854D8F41-DEF5-4055-915B-EB9AC7DD1903}"/>
                </a:ext>
              </a:extLst>
            </p:cNvPr>
            <p:cNvSpPr/>
            <p:nvPr/>
          </p:nvSpPr>
          <p:spPr>
            <a:xfrm>
              <a:off x="5397333" y="4750241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1866A58E-FE4A-4427-9337-53CC00B90CC6}"/>
                </a:ext>
              </a:extLst>
            </p:cNvPr>
            <p:cNvSpPr/>
            <p:nvPr/>
          </p:nvSpPr>
          <p:spPr>
            <a:xfrm>
              <a:off x="5563250" y="4750241"/>
              <a:ext cx="209550" cy="20955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4A47C248-1C6D-49E4-A708-768EF5A41C9D}"/>
              </a:ext>
            </a:extLst>
          </p:cNvPr>
          <p:cNvGrpSpPr/>
          <p:nvPr/>
        </p:nvGrpSpPr>
        <p:grpSpPr>
          <a:xfrm>
            <a:off x="8484879" y="3606113"/>
            <a:ext cx="1651568" cy="1129743"/>
            <a:chOff x="7076991" y="3838341"/>
            <a:chExt cx="1651568" cy="1129743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6D221FC1-64F9-4C64-85FD-F960434D72DA}"/>
                </a:ext>
              </a:extLst>
            </p:cNvPr>
            <p:cNvGrpSpPr/>
            <p:nvPr/>
          </p:nvGrpSpPr>
          <p:grpSpPr>
            <a:xfrm>
              <a:off x="7109927" y="3838341"/>
              <a:ext cx="1618632" cy="1016687"/>
              <a:chOff x="7109927" y="3838341"/>
              <a:chExt cx="1618632" cy="1016687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1A5EB83A-2CF5-4196-AEF8-360D39365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927" y="4855028"/>
                <a:ext cx="15985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手繪多邊形: 圖案 44">
                <a:extLst>
                  <a:ext uri="{FF2B5EF4-FFF2-40B4-BE49-F238E27FC236}">
                    <a16:creationId xmlns:a16="http://schemas.microsoft.com/office/drawing/2014/main" id="{1FC47D8B-9C63-4F30-8928-3A7F05D2ABCD}"/>
                  </a:ext>
                </a:extLst>
              </p:cNvPr>
              <p:cNvSpPr/>
              <p:nvPr/>
            </p:nvSpPr>
            <p:spPr>
              <a:xfrm>
                <a:off x="7154840" y="3838341"/>
                <a:ext cx="1573719" cy="953647"/>
              </a:xfrm>
              <a:custGeom>
                <a:avLst/>
                <a:gdLst>
                  <a:gd name="connsiteX0" fmla="*/ 0 w 1553028"/>
                  <a:gd name="connsiteY0" fmla="*/ 725725 h 919160"/>
                  <a:gd name="connsiteX1" fmla="*/ 232228 w 1553028"/>
                  <a:gd name="connsiteY1" fmla="*/ 11 h 919160"/>
                  <a:gd name="connsiteX2" fmla="*/ 624114 w 1553028"/>
                  <a:gd name="connsiteY2" fmla="*/ 740240 h 919160"/>
                  <a:gd name="connsiteX3" fmla="*/ 957943 w 1553028"/>
                  <a:gd name="connsiteY3" fmla="*/ 870868 h 919160"/>
                  <a:gd name="connsiteX4" fmla="*/ 1277257 w 1553028"/>
                  <a:gd name="connsiteY4" fmla="*/ 72583 h 919160"/>
                  <a:gd name="connsiteX5" fmla="*/ 1553028 w 1553028"/>
                  <a:gd name="connsiteY5" fmla="*/ 841840 h 919160"/>
                  <a:gd name="connsiteX0" fmla="*/ 0 w 1612516"/>
                  <a:gd name="connsiteY0" fmla="*/ 900866 h 919979"/>
                  <a:gd name="connsiteX1" fmla="*/ 291716 w 1612516"/>
                  <a:gd name="connsiteY1" fmla="*/ 830 h 919979"/>
                  <a:gd name="connsiteX2" fmla="*/ 683602 w 1612516"/>
                  <a:gd name="connsiteY2" fmla="*/ 741059 h 919979"/>
                  <a:gd name="connsiteX3" fmla="*/ 1017431 w 1612516"/>
                  <a:gd name="connsiteY3" fmla="*/ 871687 h 919979"/>
                  <a:gd name="connsiteX4" fmla="*/ 1336745 w 1612516"/>
                  <a:gd name="connsiteY4" fmla="*/ 73402 h 919979"/>
                  <a:gd name="connsiteX5" fmla="*/ 1612516 w 1612516"/>
                  <a:gd name="connsiteY5" fmla="*/ 842659 h 919979"/>
                  <a:gd name="connsiteX0" fmla="*/ 0 w 1612516"/>
                  <a:gd name="connsiteY0" fmla="*/ 1325745 h 1361094"/>
                  <a:gd name="connsiteX1" fmla="*/ 261972 w 1612516"/>
                  <a:gd name="connsiteY1" fmla="*/ 534 h 1361094"/>
                  <a:gd name="connsiteX2" fmla="*/ 683602 w 1612516"/>
                  <a:gd name="connsiteY2" fmla="*/ 1165938 h 1361094"/>
                  <a:gd name="connsiteX3" fmla="*/ 1017431 w 1612516"/>
                  <a:gd name="connsiteY3" fmla="*/ 1296566 h 1361094"/>
                  <a:gd name="connsiteX4" fmla="*/ 1336745 w 1612516"/>
                  <a:gd name="connsiteY4" fmla="*/ 498281 h 1361094"/>
                  <a:gd name="connsiteX5" fmla="*/ 1612516 w 1612516"/>
                  <a:gd name="connsiteY5" fmla="*/ 1267538 h 1361094"/>
                  <a:gd name="connsiteX0" fmla="*/ 0 w 1612516"/>
                  <a:gd name="connsiteY0" fmla="*/ 1325745 h 1330272"/>
                  <a:gd name="connsiteX1" fmla="*/ 261972 w 1612516"/>
                  <a:gd name="connsiteY1" fmla="*/ 534 h 1330272"/>
                  <a:gd name="connsiteX2" fmla="*/ 683602 w 1612516"/>
                  <a:gd name="connsiteY2" fmla="*/ 1165938 h 1330272"/>
                  <a:gd name="connsiteX3" fmla="*/ 1017431 w 1612516"/>
                  <a:gd name="connsiteY3" fmla="*/ 1296566 h 1330272"/>
                  <a:gd name="connsiteX4" fmla="*/ 1307001 w 1612516"/>
                  <a:gd name="connsiteY4" fmla="*/ 923455 h 1330272"/>
                  <a:gd name="connsiteX5" fmla="*/ 1612516 w 1612516"/>
                  <a:gd name="connsiteY5" fmla="*/ 1267538 h 133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516" h="1330272">
                    <a:moveTo>
                      <a:pt x="0" y="1325745"/>
                    </a:moveTo>
                    <a:cubicBezTo>
                      <a:pt x="64104" y="961678"/>
                      <a:pt x="148038" y="27168"/>
                      <a:pt x="261972" y="534"/>
                    </a:cubicBezTo>
                    <a:cubicBezTo>
                      <a:pt x="375906" y="-26100"/>
                      <a:pt x="557692" y="949933"/>
                      <a:pt x="683602" y="1165938"/>
                    </a:cubicBezTo>
                    <a:cubicBezTo>
                      <a:pt x="809512" y="1381943"/>
                      <a:pt x="913531" y="1336980"/>
                      <a:pt x="1017431" y="1296566"/>
                    </a:cubicBezTo>
                    <a:cubicBezTo>
                      <a:pt x="1121331" y="1256152"/>
                      <a:pt x="1207820" y="928293"/>
                      <a:pt x="1307001" y="923455"/>
                    </a:cubicBezTo>
                    <a:cubicBezTo>
                      <a:pt x="1406182" y="918617"/>
                      <a:pt x="1524221" y="880490"/>
                      <a:pt x="1612516" y="1267538"/>
                    </a:cubicBezTo>
                  </a:path>
                </a:pathLst>
              </a:cu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3F9C2F52-3669-4AFE-8C2A-D0B722989C8F}"/>
                </a:ext>
              </a:extLst>
            </p:cNvPr>
            <p:cNvSpPr/>
            <p:nvPr/>
          </p:nvSpPr>
          <p:spPr>
            <a:xfrm>
              <a:off x="7076991" y="4746724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882D3A6-FC8B-4CBA-A417-A6E030A1CB5E}"/>
                </a:ext>
              </a:extLst>
            </p:cNvPr>
            <p:cNvSpPr/>
            <p:nvPr/>
          </p:nvSpPr>
          <p:spPr>
            <a:xfrm>
              <a:off x="7245696" y="4746724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85CFF45B-8096-4B1A-98B3-AD197D55ECAB}"/>
                </a:ext>
              </a:extLst>
            </p:cNvPr>
            <p:cNvSpPr/>
            <p:nvPr/>
          </p:nvSpPr>
          <p:spPr>
            <a:xfrm>
              <a:off x="7383407" y="4752629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D330183E-AE56-498A-B109-56A632AC2FC2}"/>
                </a:ext>
              </a:extLst>
            </p:cNvPr>
            <p:cNvSpPr/>
            <p:nvPr/>
          </p:nvSpPr>
          <p:spPr>
            <a:xfrm>
              <a:off x="7536642" y="4758534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9C5697D7-D40B-419F-B429-BED223FD23B8}"/>
                </a:ext>
              </a:extLst>
            </p:cNvPr>
            <p:cNvSpPr/>
            <p:nvPr/>
          </p:nvSpPr>
          <p:spPr>
            <a:xfrm>
              <a:off x="8368140" y="4758534"/>
              <a:ext cx="209550" cy="20955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4637F8C-5CE5-4FD3-9917-56C2AEE3F972}"/>
              </a:ext>
            </a:extLst>
          </p:cNvPr>
          <p:cNvSpPr txBox="1"/>
          <p:nvPr/>
        </p:nvSpPr>
        <p:spPr>
          <a:xfrm>
            <a:off x="4316174" y="6085820"/>
            <a:ext cx="52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How to compute the divergence?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8893D40-EC50-47A2-90AA-2968E31E2F72}"/>
                  </a:ext>
                </a:extLst>
              </p:cNvPr>
              <p:cNvSpPr/>
              <p:nvPr/>
            </p:nvSpPr>
            <p:spPr>
              <a:xfrm>
                <a:off x="2123622" y="5097819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8893D40-EC50-47A2-90AA-2968E31E2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622" y="5097819"/>
                <a:ext cx="4636654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0E1F2180-218C-44AA-8DEE-BBCEF069C00C}"/>
                  </a:ext>
                </a:extLst>
              </p:cNvPr>
              <p:cNvSpPr txBox="1"/>
              <p:nvPr/>
            </p:nvSpPr>
            <p:spPr>
              <a:xfrm>
                <a:off x="4311839" y="5699818"/>
                <a:ext cx="61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Divergence between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0E1F2180-218C-44AA-8DEE-BBCEF069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839" y="5699818"/>
                <a:ext cx="6192088" cy="461665"/>
              </a:xfrm>
              <a:prstGeom prst="rect">
                <a:avLst/>
              </a:prstGeom>
              <a:blipFill>
                <a:blip r:embed="rId9"/>
                <a:stretch>
                  <a:fillRect l="-147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32E1FA8-C2ED-474D-9136-44D10C87AC65}"/>
              </a:ext>
            </a:extLst>
          </p:cNvPr>
          <p:cNvCxnSpPr>
            <a:cxnSpLocks/>
          </p:cNvCxnSpPr>
          <p:nvPr/>
        </p:nvCxnSpPr>
        <p:spPr>
          <a:xfrm>
            <a:off x="4386399" y="5559515"/>
            <a:ext cx="2194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76CE37-5963-4948-8B37-DF1E604B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19</a:t>
            </a:fld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8D37FD1-4ABD-499C-AA50-612DB62AABE0}"/>
              </a:ext>
            </a:extLst>
          </p:cNvPr>
          <p:cNvGrpSpPr/>
          <p:nvPr/>
        </p:nvGrpSpPr>
        <p:grpSpPr>
          <a:xfrm>
            <a:off x="6844455" y="222923"/>
            <a:ext cx="3383444" cy="601383"/>
            <a:chOff x="5320455" y="222922"/>
            <a:chExt cx="3383444" cy="6013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212171A2-E4C5-4FF8-AC44-646881D9C087}"/>
                    </a:ext>
                  </a:extLst>
                </p:cNvPr>
                <p:cNvSpPr/>
                <p:nvPr/>
              </p:nvSpPr>
              <p:spPr>
                <a:xfrm>
                  <a:off x="5974369" y="222922"/>
                  <a:ext cx="2729530" cy="6013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212171A2-E4C5-4FF8-AC44-646881D9C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369" y="222922"/>
                  <a:ext cx="2729530" cy="6013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E74E1A2-0B75-40AA-B629-67F1CE9E98CC}"/>
                </a:ext>
              </a:extLst>
            </p:cNvPr>
            <p:cNvSpPr txBox="1"/>
            <p:nvPr/>
          </p:nvSpPr>
          <p:spPr>
            <a:xfrm>
              <a:off x="5320455" y="222922"/>
              <a:ext cx="795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c.f.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636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0A2F1-CE56-4E1F-A2A3-829C563A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as Generator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30DC24-9E88-49FE-A0DE-1F1E8F75A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341E7B5-E218-4975-BC03-4F5EC7724FF7}"/>
              </a:ext>
            </a:extLst>
          </p:cNvPr>
          <p:cNvSpPr/>
          <p:nvPr/>
        </p:nvSpPr>
        <p:spPr>
          <a:xfrm>
            <a:off x="3808602" y="3336153"/>
            <a:ext cx="1669409" cy="788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8B287C3-B1ED-4349-800F-FA45A4179517}"/>
              </a:ext>
            </a:extLst>
          </p:cNvPr>
          <p:cNvSpPr/>
          <p:nvPr/>
        </p:nvSpPr>
        <p:spPr>
          <a:xfrm>
            <a:off x="1263941" y="4387443"/>
            <a:ext cx="1384184" cy="114929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7911B1C8-E4F0-4832-91D2-571385725C17}"/>
              </a:ext>
            </a:extLst>
          </p:cNvPr>
          <p:cNvSpPr/>
          <p:nvPr/>
        </p:nvSpPr>
        <p:spPr>
          <a:xfrm>
            <a:off x="7241446" y="2323750"/>
            <a:ext cx="2348918" cy="3212984"/>
          </a:xfrm>
          <a:custGeom>
            <a:avLst/>
            <a:gdLst>
              <a:gd name="connsiteX0" fmla="*/ 83890 w 2348918"/>
              <a:gd name="connsiteY0" fmla="*/ 1468074 h 3212984"/>
              <a:gd name="connsiteX1" fmla="*/ 83890 w 2348918"/>
              <a:gd name="connsiteY1" fmla="*/ 1468074 h 3212984"/>
              <a:gd name="connsiteX2" fmla="*/ 125835 w 2348918"/>
              <a:gd name="connsiteY2" fmla="*/ 1535185 h 3212984"/>
              <a:gd name="connsiteX3" fmla="*/ 343949 w 2348918"/>
              <a:gd name="connsiteY3" fmla="*/ 1803633 h 3212984"/>
              <a:gd name="connsiteX4" fmla="*/ 360727 w 2348918"/>
              <a:gd name="connsiteY4" fmla="*/ 1828800 h 3212984"/>
              <a:gd name="connsiteX5" fmla="*/ 545285 w 2348918"/>
              <a:gd name="connsiteY5" fmla="*/ 2021747 h 3212984"/>
              <a:gd name="connsiteX6" fmla="*/ 562063 w 2348918"/>
              <a:gd name="connsiteY6" fmla="*/ 2046914 h 3212984"/>
              <a:gd name="connsiteX7" fmla="*/ 763398 w 2348918"/>
              <a:gd name="connsiteY7" fmla="*/ 2248250 h 3212984"/>
              <a:gd name="connsiteX8" fmla="*/ 805343 w 2348918"/>
              <a:gd name="connsiteY8" fmla="*/ 2281806 h 3212984"/>
              <a:gd name="connsiteX9" fmla="*/ 1241571 w 2348918"/>
              <a:gd name="connsiteY9" fmla="*/ 2701255 h 3212984"/>
              <a:gd name="connsiteX10" fmla="*/ 1493241 w 2348918"/>
              <a:gd name="connsiteY10" fmla="*/ 2969703 h 3212984"/>
              <a:gd name="connsiteX11" fmla="*/ 1551963 w 2348918"/>
              <a:gd name="connsiteY11" fmla="*/ 3061982 h 3212984"/>
              <a:gd name="connsiteX12" fmla="*/ 1619075 w 2348918"/>
              <a:gd name="connsiteY12" fmla="*/ 3171039 h 3212984"/>
              <a:gd name="connsiteX13" fmla="*/ 1644242 w 2348918"/>
              <a:gd name="connsiteY13" fmla="*/ 3212984 h 3212984"/>
              <a:gd name="connsiteX14" fmla="*/ 1661020 w 2348918"/>
              <a:gd name="connsiteY14" fmla="*/ 3162650 h 3212984"/>
              <a:gd name="connsiteX15" fmla="*/ 1669409 w 2348918"/>
              <a:gd name="connsiteY15" fmla="*/ 3112316 h 3212984"/>
              <a:gd name="connsiteX16" fmla="*/ 1694576 w 2348918"/>
              <a:gd name="connsiteY16" fmla="*/ 2986481 h 3212984"/>
              <a:gd name="connsiteX17" fmla="*/ 1702965 w 2348918"/>
              <a:gd name="connsiteY17" fmla="*/ 2944536 h 3212984"/>
              <a:gd name="connsiteX18" fmla="*/ 1711354 w 2348918"/>
              <a:gd name="connsiteY18" fmla="*/ 2902591 h 3212984"/>
              <a:gd name="connsiteX19" fmla="*/ 1744910 w 2348918"/>
              <a:gd name="connsiteY19" fmla="*/ 2827090 h 3212984"/>
              <a:gd name="connsiteX20" fmla="*/ 1770077 w 2348918"/>
              <a:gd name="connsiteY20" fmla="*/ 2776756 h 3212984"/>
              <a:gd name="connsiteX21" fmla="*/ 1837189 w 2348918"/>
              <a:gd name="connsiteY21" fmla="*/ 2634143 h 3212984"/>
              <a:gd name="connsiteX22" fmla="*/ 1895912 w 2348918"/>
              <a:gd name="connsiteY22" fmla="*/ 2533475 h 3212984"/>
              <a:gd name="connsiteX23" fmla="*/ 1937857 w 2348918"/>
              <a:gd name="connsiteY23" fmla="*/ 2466363 h 3212984"/>
              <a:gd name="connsiteX24" fmla="*/ 1954635 w 2348918"/>
              <a:gd name="connsiteY24" fmla="*/ 2424418 h 3212984"/>
              <a:gd name="connsiteX25" fmla="*/ 1971413 w 2348918"/>
              <a:gd name="connsiteY25" fmla="*/ 2390863 h 3212984"/>
              <a:gd name="connsiteX26" fmla="*/ 1996580 w 2348918"/>
              <a:gd name="connsiteY26" fmla="*/ 2323751 h 3212984"/>
              <a:gd name="connsiteX27" fmla="*/ 2004969 w 2348918"/>
              <a:gd name="connsiteY27" fmla="*/ 2298584 h 3212984"/>
              <a:gd name="connsiteX28" fmla="*/ 2030136 w 2348918"/>
              <a:gd name="connsiteY28" fmla="*/ 2273417 h 3212984"/>
              <a:gd name="connsiteX29" fmla="*/ 2055303 w 2348918"/>
              <a:gd name="connsiteY29" fmla="*/ 2223083 h 3212984"/>
              <a:gd name="connsiteX30" fmla="*/ 2080470 w 2348918"/>
              <a:gd name="connsiteY30" fmla="*/ 2197916 h 3212984"/>
              <a:gd name="connsiteX31" fmla="*/ 2139193 w 2348918"/>
              <a:gd name="connsiteY31" fmla="*/ 2130804 h 3212984"/>
              <a:gd name="connsiteX32" fmla="*/ 2172749 w 2348918"/>
              <a:gd name="connsiteY32" fmla="*/ 2088859 h 3212984"/>
              <a:gd name="connsiteX33" fmla="*/ 2206305 w 2348918"/>
              <a:gd name="connsiteY33" fmla="*/ 2038525 h 3212984"/>
              <a:gd name="connsiteX34" fmla="*/ 2239861 w 2348918"/>
              <a:gd name="connsiteY34" fmla="*/ 1996580 h 3212984"/>
              <a:gd name="connsiteX35" fmla="*/ 2256639 w 2348918"/>
              <a:gd name="connsiteY35" fmla="*/ 1954635 h 3212984"/>
              <a:gd name="connsiteX36" fmla="*/ 2290195 w 2348918"/>
              <a:gd name="connsiteY36" fmla="*/ 1904301 h 3212984"/>
              <a:gd name="connsiteX37" fmla="*/ 2315362 w 2348918"/>
              <a:gd name="connsiteY37" fmla="*/ 1862356 h 3212984"/>
              <a:gd name="connsiteX38" fmla="*/ 2323751 w 2348918"/>
              <a:gd name="connsiteY38" fmla="*/ 1820411 h 3212984"/>
              <a:gd name="connsiteX39" fmla="*/ 2340529 w 2348918"/>
              <a:gd name="connsiteY39" fmla="*/ 1778466 h 3212984"/>
              <a:gd name="connsiteX40" fmla="*/ 2348918 w 2348918"/>
              <a:gd name="connsiteY40" fmla="*/ 1753299 h 3212984"/>
              <a:gd name="connsiteX41" fmla="*/ 2332140 w 2348918"/>
              <a:gd name="connsiteY41" fmla="*/ 1619075 h 3212984"/>
              <a:gd name="connsiteX42" fmla="*/ 2265028 w 2348918"/>
              <a:gd name="connsiteY42" fmla="*/ 1518407 h 3212984"/>
              <a:gd name="connsiteX43" fmla="*/ 2239861 w 2348918"/>
              <a:gd name="connsiteY43" fmla="*/ 1493240 h 3212984"/>
              <a:gd name="connsiteX44" fmla="*/ 2189527 w 2348918"/>
              <a:gd name="connsiteY44" fmla="*/ 1459685 h 3212984"/>
              <a:gd name="connsiteX45" fmla="*/ 2164360 w 2348918"/>
              <a:gd name="connsiteY45" fmla="*/ 1442907 h 3212984"/>
              <a:gd name="connsiteX46" fmla="*/ 2055303 w 2348918"/>
              <a:gd name="connsiteY46" fmla="*/ 1417740 h 3212984"/>
              <a:gd name="connsiteX47" fmla="*/ 2030136 w 2348918"/>
              <a:gd name="connsiteY47" fmla="*/ 1409351 h 3212984"/>
              <a:gd name="connsiteX48" fmla="*/ 1912690 w 2348918"/>
              <a:gd name="connsiteY48" fmla="*/ 1392573 h 3212984"/>
              <a:gd name="connsiteX49" fmla="*/ 1845578 w 2348918"/>
              <a:gd name="connsiteY49" fmla="*/ 1375795 h 3212984"/>
              <a:gd name="connsiteX50" fmla="*/ 1778466 w 2348918"/>
              <a:gd name="connsiteY50" fmla="*/ 1367406 h 3212984"/>
              <a:gd name="connsiteX51" fmla="*/ 1719743 w 2348918"/>
              <a:gd name="connsiteY51" fmla="*/ 1359017 h 3212984"/>
              <a:gd name="connsiteX52" fmla="*/ 1610686 w 2348918"/>
              <a:gd name="connsiteY52" fmla="*/ 1367406 h 3212984"/>
              <a:gd name="connsiteX53" fmla="*/ 1585519 w 2348918"/>
              <a:gd name="connsiteY53" fmla="*/ 1384184 h 3212984"/>
              <a:gd name="connsiteX54" fmla="*/ 1560352 w 2348918"/>
              <a:gd name="connsiteY54" fmla="*/ 1417740 h 3212984"/>
              <a:gd name="connsiteX55" fmla="*/ 1543574 w 2348918"/>
              <a:gd name="connsiteY55" fmla="*/ 1442907 h 3212984"/>
              <a:gd name="connsiteX56" fmla="*/ 1518408 w 2348918"/>
              <a:gd name="connsiteY56" fmla="*/ 1459685 h 3212984"/>
              <a:gd name="connsiteX57" fmla="*/ 1484852 w 2348918"/>
              <a:gd name="connsiteY57" fmla="*/ 1501629 h 3212984"/>
              <a:gd name="connsiteX58" fmla="*/ 1476463 w 2348918"/>
              <a:gd name="connsiteY58" fmla="*/ 1526796 h 3212984"/>
              <a:gd name="connsiteX59" fmla="*/ 1434518 w 2348918"/>
              <a:gd name="connsiteY59" fmla="*/ 1585519 h 3212984"/>
              <a:gd name="connsiteX60" fmla="*/ 1409351 w 2348918"/>
              <a:gd name="connsiteY60" fmla="*/ 1610686 h 3212984"/>
              <a:gd name="connsiteX61" fmla="*/ 1375795 w 2348918"/>
              <a:gd name="connsiteY61" fmla="*/ 1661020 h 3212984"/>
              <a:gd name="connsiteX62" fmla="*/ 1325461 w 2348918"/>
              <a:gd name="connsiteY62" fmla="*/ 1652631 h 3212984"/>
              <a:gd name="connsiteX63" fmla="*/ 1300294 w 2348918"/>
              <a:gd name="connsiteY63" fmla="*/ 1635853 h 3212984"/>
              <a:gd name="connsiteX64" fmla="*/ 1233182 w 2348918"/>
              <a:gd name="connsiteY64" fmla="*/ 1568741 h 3212984"/>
              <a:gd name="connsiteX65" fmla="*/ 1157681 w 2348918"/>
              <a:gd name="connsiteY65" fmla="*/ 1501629 h 3212984"/>
              <a:gd name="connsiteX66" fmla="*/ 1015068 w 2348918"/>
              <a:gd name="connsiteY66" fmla="*/ 1283516 h 3212984"/>
              <a:gd name="connsiteX67" fmla="*/ 973123 w 2348918"/>
              <a:gd name="connsiteY67" fmla="*/ 1157681 h 3212984"/>
              <a:gd name="connsiteX68" fmla="*/ 947956 w 2348918"/>
              <a:gd name="connsiteY68" fmla="*/ 998290 h 3212984"/>
              <a:gd name="connsiteX69" fmla="*/ 956345 w 2348918"/>
              <a:gd name="connsiteY69" fmla="*/ 931178 h 3212984"/>
              <a:gd name="connsiteX70" fmla="*/ 973123 w 2348918"/>
              <a:gd name="connsiteY70" fmla="*/ 872455 h 3212984"/>
              <a:gd name="connsiteX71" fmla="*/ 989901 w 2348918"/>
              <a:gd name="connsiteY71" fmla="*/ 830510 h 3212984"/>
              <a:gd name="connsiteX72" fmla="*/ 1006679 w 2348918"/>
              <a:gd name="connsiteY72" fmla="*/ 805343 h 3212984"/>
              <a:gd name="connsiteX73" fmla="*/ 1048624 w 2348918"/>
              <a:gd name="connsiteY73" fmla="*/ 738231 h 3212984"/>
              <a:gd name="connsiteX74" fmla="*/ 1115736 w 2348918"/>
              <a:gd name="connsiteY74" fmla="*/ 671119 h 3212984"/>
              <a:gd name="connsiteX75" fmla="*/ 1182848 w 2348918"/>
              <a:gd name="connsiteY75" fmla="*/ 604007 h 3212984"/>
              <a:gd name="connsiteX76" fmla="*/ 1275127 w 2348918"/>
              <a:gd name="connsiteY76" fmla="*/ 469784 h 3212984"/>
              <a:gd name="connsiteX77" fmla="*/ 1300294 w 2348918"/>
              <a:gd name="connsiteY77" fmla="*/ 427839 h 3212984"/>
              <a:gd name="connsiteX78" fmla="*/ 1308683 w 2348918"/>
              <a:gd name="connsiteY78" fmla="*/ 385894 h 3212984"/>
              <a:gd name="connsiteX79" fmla="*/ 1291905 w 2348918"/>
              <a:gd name="connsiteY79" fmla="*/ 302004 h 3212984"/>
              <a:gd name="connsiteX80" fmla="*/ 1182848 w 2348918"/>
              <a:gd name="connsiteY80" fmla="*/ 209725 h 3212984"/>
              <a:gd name="connsiteX81" fmla="*/ 1157681 w 2348918"/>
              <a:gd name="connsiteY81" fmla="*/ 201336 h 3212984"/>
              <a:gd name="connsiteX82" fmla="*/ 1057013 w 2348918"/>
              <a:gd name="connsiteY82" fmla="*/ 142613 h 3212984"/>
              <a:gd name="connsiteX83" fmla="*/ 1023457 w 2348918"/>
              <a:gd name="connsiteY83" fmla="*/ 134224 h 3212984"/>
              <a:gd name="connsiteX84" fmla="*/ 889233 w 2348918"/>
              <a:gd name="connsiteY84" fmla="*/ 83890 h 3212984"/>
              <a:gd name="connsiteX85" fmla="*/ 620786 w 2348918"/>
              <a:gd name="connsiteY85" fmla="*/ 16778 h 3212984"/>
              <a:gd name="connsiteX86" fmla="*/ 545285 w 2348918"/>
              <a:gd name="connsiteY86" fmla="*/ 8389 h 3212984"/>
              <a:gd name="connsiteX87" fmla="*/ 511729 w 2348918"/>
              <a:gd name="connsiteY87" fmla="*/ 0 h 3212984"/>
              <a:gd name="connsiteX88" fmla="*/ 461395 w 2348918"/>
              <a:gd name="connsiteY88" fmla="*/ 8389 h 3212984"/>
              <a:gd name="connsiteX89" fmla="*/ 402672 w 2348918"/>
              <a:gd name="connsiteY89" fmla="*/ 41945 h 3212984"/>
              <a:gd name="connsiteX90" fmla="*/ 377505 w 2348918"/>
              <a:gd name="connsiteY90" fmla="*/ 50334 h 3212984"/>
              <a:gd name="connsiteX91" fmla="*/ 343949 w 2348918"/>
              <a:gd name="connsiteY91" fmla="*/ 75501 h 3212984"/>
              <a:gd name="connsiteX92" fmla="*/ 276837 w 2348918"/>
              <a:gd name="connsiteY92" fmla="*/ 117446 h 3212984"/>
              <a:gd name="connsiteX93" fmla="*/ 243281 w 2348918"/>
              <a:gd name="connsiteY93" fmla="*/ 159391 h 3212984"/>
              <a:gd name="connsiteX94" fmla="*/ 218114 w 2348918"/>
              <a:gd name="connsiteY94" fmla="*/ 184558 h 3212984"/>
              <a:gd name="connsiteX95" fmla="*/ 192947 w 2348918"/>
              <a:gd name="connsiteY95" fmla="*/ 243281 h 3212984"/>
              <a:gd name="connsiteX96" fmla="*/ 167780 w 2348918"/>
              <a:gd name="connsiteY96" fmla="*/ 276837 h 3212984"/>
              <a:gd name="connsiteX97" fmla="*/ 125835 w 2348918"/>
              <a:gd name="connsiteY97" fmla="*/ 402672 h 3212984"/>
              <a:gd name="connsiteX98" fmla="*/ 67112 w 2348918"/>
              <a:gd name="connsiteY98" fmla="*/ 536896 h 3212984"/>
              <a:gd name="connsiteX99" fmla="*/ 50334 w 2348918"/>
              <a:gd name="connsiteY99" fmla="*/ 604007 h 3212984"/>
              <a:gd name="connsiteX100" fmla="*/ 41945 w 2348918"/>
              <a:gd name="connsiteY100" fmla="*/ 637563 h 3212984"/>
              <a:gd name="connsiteX101" fmla="*/ 33556 w 2348918"/>
              <a:gd name="connsiteY101" fmla="*/ 671119 h 3212984"/>
              <a:gd name="connsiteX102" fmla="*/ 25167 w 2348918"/>
              <a:gd name="connsiteY102" fmla="*/ 696286 h 3212984"/>
              <a:gd name="connsiteX103" fmla="*/ 16778 w 2348918"/>
              <a:gd name="connsiteY103" fmla="*/ 763398 h 3212984"/>
              <a:gd name="connsiteX104" fmla="*/ 0 w 2348918"/>
              <a:gd name="connsiteY104" fmla="*/ 838899 h 3212984"/>
              <a:gd name="connsiteX105" fmla="*/ 8389 w 2348918"/>
              <a:gd name="connsiteY105" fmla="*/ 1006679 h 3212984"/>
              <a:gd name="connsiteX106" fmla="*/ 16778 w 2348918"/>
              <a:gd name="connsiteY106" fmla="*/ 1040235 h 3212984"/>
              <a:gd name="connsiteX107" fmla="*/ 25167 w 2348918"/>
              <a:gd name="connsiteY107" fmla="*/ 1082180 h 3212984"/>
              <a:gd name="connsiteX108" fmla="*/ 16778 w 2348918"/>
              <a:gd name="connsiteY108" fmla="*/ 1208015 h 3212984"/>
              <a:gd name="connsiteX109" fmla="*/ 8389 w 2348918"/>
              <a:gd name="connsiteY109" fmla="*/ 1233182 h 3212984"/>
              <a:gd name="connsiteX110" fmla="*/ 25167 w 2348918"/>
              <a:gd name="connsiteY110" fmla="*/ 1283516 h 3212984"/>
              <a:gd name="connsiteX111" fmla="*/ 67112 w 2348918"/>
              <a:gd name="connsiteY111" fmla="*/ 1409351 h 3212984"/>
              <a:gd name="connsiteX112" fmla="*/ 75501 w 2348918"/>
              <a:gd name="connsiteY112" fmla="*/ 1434518 h 3212984"/>
              <a:gd name="connsiteX113" fmla="*/ 83890 w 2348918"/>
              <a:gd name="connsiteY113" fmla="*/ 1459685 h 3212984"/>
              <a:gd name="connsiteX114" fmla="*/ 92279 w 2348918"/>
              <a:gd name="connsiteY114" fmla="*/ 1510018 h 3212984"/>
              <a:gd name="connsiteX115" fmla="*/ 109057 w 2348918"/>
              <a:gd name="connsiteY115" fmla="*/ 1560352 h 3212984"/>
              <a:gd name="connsiteX116" fmla="*/ 83890 w 2348918"/>
              <a:gd name="connsiteY116" fmla="*/ 1468074 h 321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2348918" h="3212984">
                <a:moveTo>
                  <a:pt x="83890" y="1468074"/>
                </a:moveTo>
                <a:lnTo>
                  <a:pt x="83890" y="1468074"/>
                </a:lnTo>
                <a:cubicBezTo>
                  <a:pt x="97872" y="1490444"/>
                  <a:pt x="109675" y="1514334"/>
                  <a:pt x="125835" y="1535185"/>
                </a:cubicBezTo>
                <a:cubicBezTo>
                  <a:pt x="196462" y="1626316"/>
                  <a:pt x="279994" y="1707701"/>
                  <a:pt x="343949" y="1803633"/>
                </a:cubicBezTo>
                <a:cubicBezTo>
                  <a:pt x="349542" y="1812022"/>
                  <a:pt x="353888" y="1821391"/>
                  <a:pt x="360727" y="1828800"/>
                </a:cubicBezTo>
                <a:cubicBezTo>
                  <a:pt x="421094" y="1894198"/>
                  <a:pt x="484918" y="1956349"/>
                  <a:pt x="545285" y="2021747"/>
                </a:cubicBezTo>
                <a:cubicBezTo>
                  <a:pt x="552124" y="2029156"/>
                  <a:pt x="555069" y="2039651"/>
                  <a:pt x="562063" y="2046914"/>
                </a:cubicBezTo>
                <a:cubicBezTo>
                  <a:pt x="627897" y="2115280"/>
                  <a:pt x="695119" y="2182326"/>
                  <a:pt x="763398" y="2248250"/>
                </a:cubicBezTo>
                <a:cubicBezTo>
                  <a:pt x="776279" y="2260687"/>
                  <a:pt x="792345" y="2269492"/>
                  <a:pt x="805343" y="2281806"/>
                </a:cubicBezTo>
                <a:cubicBezTo>
                  <a:pt x="951785" y="2420540"/>
                  <a:pt x="1102286" y="2555337"/>
                  <a:pt x="1241571" y="2701255"/>
                </a:cubicBezTo>
                <a:cubicBezTo>
                  <a:pt x="1443716" y="2913026"/>
                  <a:pt x="1360846" y="2822598"/>
                  <a:pt x="1493241" y="2969703"/>
                </a:cubicBezTo>
                <a:cubicBezTo>
                  <a:pt x="1512428" y="3027263"/>
                  <a:pt x="1490143" y="2969251"/>
                  <a:pt x="1551963" y="3061982"/>
                </a:cubicBezTo>
                <a:cubicBezTo>
                  <a:pt x="1575640" y="3097497"/>
                  <a:pt x="1596817" y="3134617"/>
                  <a:pt x="1619075" y="3171039"/>
                </a:cubicBezTo>
                <a:cubicBezTo>
                  <a:pt x="1627577" y="3184952"/>
                  <a:pt x="1644242" y="3212984"/>
                  <a:pt x="1644242" y="3212984"/>
                </a:cubicBezTo>
                <a:cubicBezTo>
                  <a:pt x="1649835" y="3196206"/>
                  <a:pt x="1658113" y="3180095"/>
                  <a:pt x="1661020" y="3162650"/>
                </a:cubicBezTo>
                <a:cubicBezTo>
                  <a:pt x="1663816" y="3145872"/>
                  <a:pt x="1666274" y="3129034"/>
                  <a:pt x="1669409" y="3112316"/>
                </a:cubicBezTo>
                <a:cubicBezTo>
                  <a:pt x="1677292" y="3070273"/>
                  <a:pt x="1686187" y="3028426"/>
                  <a:pt x="1694576" y="2986481"/>
                </a:cubicBezTo>
                <a:lnTo>
                  <a:pt x="1702965" y="2944536"/>
                </a:lnTo>
                <a:cubicBezTo>
                  <a:pt x="1705761" y="2930554"/>
                  <a:pt x="1704977" y="2915344"/>
                  <a:pt x="1711354" y="2902591"/>
                </a:cubicBezTo>
                <a:cubicBezTo>
                  <a:pt x="1761552" y="2802195"/>
                  <a:pt x="1691354" y="2944914"/>
                  <a:pt x="1744910" y="2827090"/>
                </a:cubicBezTo>
                <a:cubicBezTo>
                  <a:pt x="1752672" y="2810013"/>
                  <a:pt x="1762144" y="2793755"/>
                  <a:pt x="1770077" y="2776756"/>
                </a:cubicBezTo>
                <a:cubicBezTo>
                  <a:pt x="1799930" y="2712785"/>
                  <a:pt x="1803904" y="2694660"/>
                  <a:pt x="1837189" y="2634143"/>
                </a:cubicBezTo>
                <a:cubicBezTo>
                  <a:pt x="1855911" y="2600104"/>
                  <a:pt x="1874363" y="2565798"/>
                  <a:pt x="1895912" y="2533475"/>
                </a:cubicBezTo>
                <a:cubicBezTo>
                  <a:pt x="1909222" y="2513511"/>
                  <a:pt x="1927739" y="2486599"/>
                  <a:pt x="1937857" y="2466363"/>
                </a:cubicBezTo>
                <a:cubicBezTo>
                  <a:pt x="1944591" y="2452894"/>
                  <a:pt x="1948519" y="2438179"/>
                  <a:pt x="1954635" y="2424418"/>
                </a:cubicBezTo>
                <a:cubicBezTo>
                  <a:pt x="1959714" y="2412991"/>
                  <a:pt x="1965820" y="2402048"/>
                  <a:pt x="1971413" y="2390863"/>
                </a:cubicBezTo>
                <a:cubicBezTo>
                  <a:pt x="1986880" y="2328997"/>
                  <a:pt x="1970259" y="2385167"/>
                  <a:pt x="1996580" y="2323751"/>
                </a:cubicBezTo>
                <a:cubicBezTo>
                  <a:pt x="2000063" y="2315623"/>
                  <a:pt x="2000064" y="2305942"/>
                  <a:pt x="2004969" y="2298584"/>
                </a:cubicBezTo>
                <a:cubicBezTo>
                  <a:pt x="2011550" y="2288713"/>
                  <a:pt x="2021747" y="2281806"/>
                  <a:pt x="2030136" y="2273417"/>
                </a:cubicBezTo>
                <a:cubicBezTo>
                  <a:pt x="2038544" y="2248194"/>
                  <a:pt x="2037234" y="2244766"/>
                  <a:pt x="2055303" y="2223083"/>
                </a:cubicBezTo>
                <a:cubicBezTo>
                  <a:pt x="2062898" y="2213969"/>
                  <a:pt x="2073186" y="2207281"/>
                  <a:pt x="2080470" y="2197916"/>
                </a:cubicBezTo>
                <a:cubicBezTo>
                  <a:pt x="2133170" y="2130159"/>
                  <a:pt x="2090472" y="2163284"/>
                  <a:pt x="2139193" y="2130804"/>
                </a:cubicBezTo>
                <a:cubicBezTo>
                  <a:pt x="2158085" y="2074129"/>
                  <a:pt x="2131885" y="2135561"/>
                  <a:pt x="2172749" y="2088859"/>
                </a:cubicBezTo>
                <a:cubicBezTo>
                  <a:pt x="2186028" y="2073684"/>
                  <a:pt x="2193708" y="2054271"/>
                  <a:pt x="2206305" y="2038525"/>
                </a:cubicBezTo>
                <a:cubicBezTo>
                  <a:pt x="2217490" y="2024543"/>
                  <a:pt x="2230649" y="2011934"/>
                  <a:pt x="2239861" y="1996580"/>
                </a:cubicBezTo>
                <a:cubicBezTo>
                  <a:pt x="2247609" y="1983667"/>
                  <a:pt x="2249428" y="1967855"/>
                  <a:pt x="2256639" y="1954635"/>
                </a:cubicBezTo>
                <a:cubicBezTo>
                  <a:pt x="2266295" y="1936933"/>
                  <a:pt x="2279369" y="1921313"/>
                  <a:pt x="2290195" y="1904301"/>
                </a:cubicBezTo>
                <a:cubicBezTo>
                  <a:pt x="2298949" y="1890545"/>
                  <a:pt x="2306973" y="1876338"/>
                  <a:pt x="2315362" y="1862356"/>
                </a:cubicBezTo>
                <a:cubicBezTo>
                  <a:pt x="2318158" y="1848374"/>
                  <a:pt x="2319654" y="1834068"/>
                  <a:pt x="2323751" y="1820411"/>
                </a:cubicBezTo>
                <a:cubicBezTo>
                  <a:pt x="2328078" y="1805987"/>
                  <a:pt x="2335242" y="1792566"/>
                  <a:pt x="2340529" y="1778466"/>
                </a:cubicBezTo>
                <a:cubicBezTo>
                  <a:pt x="2343634" y="1770186"/>
                  <a:pt x="2346122" y="1761688"/>
                  <a:pt x="2348918" y="1753299"/>
                </a:cubicBezTo>
                <a:cubicBezTo>
                  <a:pt x="2344984" y="1702153"/>
                  <a:pt x="2350814" y="1662647"/>
                  <a:pt x="2332140" y="1619075"/>
                </a:cubicBezTo>
                <a:cubicBezTo>
                  <a:pt x="2316644" y="1582917"/>
                  <a:pt x="2292036" y="1545415"/>
                  <a:pt x="2265028" y="1518407"/>
                </a:cubicBezTo>
                <a:cubicBezTo>
                  <a:pt x="2256639" y="1510018"/>
                  <a:pt x="2249226" y="1500524"/>
                  <a:pt x="2239861" y="1493240"/>
                </a:cubicBezTo>
                <a:cubicBezTo>
                  <a:pt x="2223944" y="1480860"/>
                  <a:pt x="2206305" y="1470870"/>
                  <a:pt x="2189527" y="1459685"/>
                </a:cubicBezTo>
                <a:cubicBezTo>
                  <a:pt x="2181138" y="1454092"/>
                  <a:pt x="2173925" y="1446095"/>
                  <a:pt x="2164360" y="1442907"/>
                </a:cubicBezTo>
                <a:cubicBezTo>
                  <a:pt x="2095268" y="1419876"/>
                  <a:pt x="2131534" y="1428630"/>
                  <a:pt x="2055303" y="1417740"/>
                </a:cubicBezTo>
                <a:cubicBezTo>
                  <a:pt x="2046914" y="1414944"/>
                  <a:pt x="2038768" y="1411269"/>
                  <a:pt x="2030136" y="1409351"/>
                </a:cubicBezTo>
                <a:cubicBezTo>
                  <a:pt x="1959616" y="1393680"/>
                  <a:pt x="1993960" y="1407811"/>
                  <a:pt x="1912690" y="1392573"/>
                </a:cubicBezTo>
                <a:cubicBezTo>
                  <a:pt x="1890026" y="1388323"/>
                  <a:pt x="1868242" y="1380045"/>
                  <a:pt x="1845578" y="1375795"/>
                </a:cubicBezTo>
                <a:cubicBezTo>
                  <a:pt x="1823419" y="1371640"/>
                  <a:pt x="1800813" y="1370386"/>
                  <a:pt x="1778466" y="1367406"/>
                </a:cubicBezTo>
                <a:lnTo>
                  <a:pt x="1719743" y="1359017"/>
                </a:lnTo>
                <a:cubicBezTo>
                  <a:pt x="1683391" y="1361813"/>
                  <a:pt x="1646521" y="1360687"/>
                  <a:pt x="1610686" y="1367406"/>
                </a:cubicBezTo>
                <a:cubicBezTo>
                  <a:pt x="1600776" y="1369264"/>
                  <a:pt x="1592648" y="1377055"/>
                  <a:pt x="1585519" y="1384184"/>
                </a:cubicBezTo>
                <a:cubicBezTo>
                  <a:pt x="1575632" y="1394071"/>
                  <a:pt x="1568479" y="1406363"/>
                  <a:pt x="1560352" y="1417740"/>
                </a:cubicBezTo>
                <a:cubicBezTo>
                  <a:pt x="1554492" y="1425944"/>
                  <a:pt x="1550703" y="1435778"/>
                  <a:pt x="1543574" y="1442907"/>
                </a:cubicBezTo>
                <a:cubicBezTo>
                  <a:pt x="1536445" y="1450036"/>
                  <a:pt x="1526797" y="1454092"/>
                  <a:pt x="1518408" y="1459685"/>
                </a:cubicBezTo>
                <a:cubicBezTo>
                  <a:pt x="1497322" y="1522941"/>
                  <a:pt x="1528219" y="1447421"/>
                  <a:pt x="1484852" y="1501629"/>
                </a:cubicBezTo>
                <a:cubicBezTo>
                  <a:pt x="1479328" y="1508534"/>
                  <a:pt x="1480418" y="1518887"/>
                  <a:pt x="1476463" y="1526796"/>
                </a:cubicBezTo>
                <a:cubicBezTo>
                  <a:pt x="1471152" y="1537419"/>
                  <a:pt x="1439078" y="1580199"/>
                  <a:pt x="1434518" y="1585519"/>
                </a:cubicBezTo>
                <a:cubicBezTo>
                  <a:pt x="1426797" y="1594527"/>
                  <a:pt x="1416635" y="1601321"/>
                  <a:pt x="1409351" y="1610686"/>
                </a:cubicBezTo>
                <a:cubicBezTo>
                  <a:pt x="1396971" y="1626603"/>
                  <a:pt x="1375795" y="1661020"/>
                  <a:pt x="1375795" y="1661020"/>
                </a:cubicBezTo>
                <a:cubicBezTo>
                  <a:pt x="1359017" y="1658224"/>
                  <a:pt x="1341598" y="1658010"/>
                  <a:pt x="1325461" y="1652631"/>
                </a:cubicBezTo>
                <a:cubicBezTo>
                  <a:pt x="1315896" y="1649443"/>
                  <a:pt x="1307754" y="1642635"/>
                  <a:pt x="1300294" y="1635853"/>
                </a:cubicBezTo>
                <a:cubicBezTo>
                  <a:pt x="1276885" y="1614572"/>
                  <a:pt x="1256220" y="1590424"/>
                  <a:pt x="1233182" y="1568741"/>
                </a:cubicBezTo>
                <a:cubicBezTo>
                  <a:pt x="1208662" y="1545663"/>
                  <a:pt x="1180207" y="1526657"/>
                  <a:pt x="1157681" y="1501629"/>
                </a:cubicBezTo>
                <a:cubicBezTo>
                  <a:pt x="1110599" y="1449316"/>
                  <a:pt x="1043358" y="1346624"/>
                  <a:pt x="1015068" y="1283516"/>
                </a:cubicBezTo>
                <a:cubicBezTo>
                  <a:pt x="996982" y="1243170"/>
                  <a:pt x="984617" y="1200375"/>
                  <a:pt x="973123" y="1157681"/>
                </a:cubicBezTo>
                <a:cubicBezTo>
                  <a:pt x="960983" y="1112591"/>
                  <a:pt x="953970" y="1046401"/>
                  <a:pt x="947956" y="998290"/>
                </a:cubicBezTo>
                <a:cubicBezTo>
                  <a:pt x="950752" y="975919"/>
                  <a:pt x="952639" y="953416"/>
                  <a:pt x="956345" y="931178"/>
                </a:cubicBezTo>
                <a:cubicBezTo>
                  <a:pt x="958989" y="915312"/>
                  <a:pt x="967139" y="888413"/>
                  <a:pt x="973123" y="872455"/>
                </a:cubicBezTo>
                <a:cubicBezTo>
                  <a:pt x="978410" y="858355"/>
                  <a:pt x="983167" y="843979"/>
                  <a:pt x="989901" y="830510"/>
                </a:cubicBezTo>
                <a:cubicBezTo>
                  <a:pt x="994410" y="821492"/>
                  <a:pt x="1001677" y="814097"/>
                  <a:pt x="1006679" y="805343"/>
                </a:cubicBezTo>
                <a:cubicBezTo>
                  <a:pt x="1027698" y="768561"/>
                  <a:pt x="1018203" y="771417"/>
                  <a:pt x="1048624" y="738231"/>
                </a:cubicBezTo>
                <a:cubicBezTo>
                  <a:pt x="1070002" y="714910"/>
                  <a:pt x="1093365" y="693490"/>
                  <a:pt x="1115736" y="671119"/>
                </a:cubicBezTo>
                <a:lnTo>
                  <a:pt x="1182848" y="604007"/>
                </a:lnTo>
                <a:cubicBezTo>
                  <a:pt x="1244427" y="542428"/>
                  <a:pt x="1207073" y="585475"/>
                  <a:pt x="1275127" y="469784"/>
                </a:cubicBezTo>
                <a:cubicBezTo>
                  <a:pt x="1283394" y="455730"/>
                  <a:pt x="1300294" y="427839"/>
                  <a:pt x="1300294" y="427839"/>
                </a:cubicBezTo>
                <a:cubicBezTo>
                  <a:pt x="1303090" y="413857"/>
                  <a:pt x="1309631" y="400121"/>
                  <a:pt x="1308683" y="385894"/>
                </a:cubicBezTo>
                <a:cubicBezTo>
                  <a:pt x="1306786" y="357440"/>
                  <a:pt x="1302496" y="328481"/>
                  <a:pt x="1291905" y="302004"/>
                </a:cubicBezTo>
                <a:cubicBezTo>
                  <a:pt x="1275988" y="262211"/>
                  <a:pt x="1211531" y="226457"/>
                  <a:pt x="1182848" y="209725"/>
                </a:cubicBezTo>
                <a:cubicBezTo>
                  <a:pt x="1175210" y="205269"/>
                  <a:pt x="1165483" y="205497"/>
                  <a:pt x="1157681" y="201336"/>
                </a:cubicBezTo>
                <a:cubicBezTo>
                  <a:pt x="1123403" y="183055"/>
                  <a:pt x="1091760" y="159986"/>
                  <a:pt x="1057013" y="142613"/>
                </a:cubicBezTo>
                <a:cubicBezTo>
                  <a:pt x="1046701" y="137457"/>
                  <a:pt x="1034339" y="138033"/>
                  <a:pt x="1023457" y="134224"/>
                </a:cubicBezTo>
                <a:cubicBezTo>
                  <a:pt x="978356" y="118439"/>
                  <a:pt x="934818" y="98217"/>
                  <a:pt x="889233" y="83890"/>
                </a:cubicBezTo>
                <a:cubicBezTo>
                  <a:pt x="857688" y="73976"/>
                  <a:pt x="672059" y="26100"/>
                  <a:pt x="620786" y="16778"/>
                </a:cubicBezTo>
                <a:cubicBezTo>
                  <a:pt x="595873" y="12248"/>
                  <a:pt x="570452" y="11185"/>
                  <a:pt x="545285" y="8389"/>
                </a:cubicBezTo>
                <a:cubicBezTo>
                  <a:pt x="534100" y="5593"/>
                  <a:pt x="523259" y="0"/>
                  <a:pt x="511729" y="0"/>
                </a:cubicBezTo>
                <a:cubicBezTo>
                  <a:pt x="494720" y="0"/>
                  <a:pt x="477271" y="2283"/>
                  <a:pt x="461395" y="8389"/>
                </a:cubicBezTo>
                <a:cubicBezTo>
                  <a:pt x="440353" y="16482"/>
                  <a:pt x="422837" y="31863"/>
                  <a:pt x="402672" y="41945"/>
                </a:cubicBezTo>
                <a:cubicBezTo>
                  <a:pt x="394763" y="45900"/>
                  <a:pt x="385894" y="47538"/>
                  <a:pt x="377505" y="50334"/>
                </a:cubicBezTo>
                <a:cubicBezTo>
                  <a:pt x="366320" y="58723"/>
                  <a:pt x="355582" y="67745"/>
                  <a:pt x="343949" y="75501"/>
                </a:cubicBezTo>
                <a:cubicBezTo>
                  <a:pt x="321999" y="90134"/>
                  <a:pt x="297103" y="100558"/>
                  <a:pt x="276837" y="117446"/>
                </a:cubicBezTo>
                <a:cubicBezTo>
                  <a:pt x="263082" y="128909"/>
                  <a:pt x="255072" y="145916"/>
                  <a:pt x="243281" y="159391"/>
                </a:cubicBezTo>
                <a:cubicBezTo>
                  <a:pt x="235469" y="168319"/>
                  <a:pt x="225010" y="174904"/>
                  <a:pt x="218114" y="184558"/>
                </a:cubicBezTo>
                <a:cubicBezTo>
                  <a:pt x="170578" y="251108"/>
                  <a:pt x="224243" y="188513"/>
                  <a:pt x="192947" y="243281"/>
                </a:cubicBezTo>
                <a:cubicBezTo>
                  <a:pt x="186010" y="255420"/>
                  <a:pt x="176169" y="265652"/>
                  <a:pt x="167780" y="276837"/>
                </a:cubicBezTo>
                <a:cubicBezTo>
                  <a:pt x="156550" y="332987"/>
                  <a:pt x="158211" y="337920"/>
                  <a:pt x="125835" y="402672"/>
                </a:cubicBezTo>
                <a:cubicBezTo>
                  <a:pt x="106128" y="442085"/>
                  <a:pt x="77243" y="496373"/>
                  <a:pt x="67112" y="536896"/>
                </a:cubicBezTo>
                <a:lnTo>
                  <a:pt x="50334" y="604007"/>
                </a:lnTo>
                <a:lnTo>
                  <a:pt x="41945" y="637563"/>
                </a:lnTo>
                <a:cubicBezTo>
                  <a:pt x="39149" y="648748"/>
                  <a:pt x="37202" y="660181"/>
                  <a:pt x="33556" y="671119"/>
                </a:cubicBezTo>
                <a:lnTo>
                  <a:pt x="25167" y="696286"/>
                </a:lnTo>
                <a:cubicBezTo>
                  <a:pt x="22371" y="718657"/>
                  <a:pt x="20206" y="741115"/>
                  <a:pt x="16778" y="763398"/>
                </a:cubicBezTo>
                <a:cubicBezTo>
                  <a:pt x="12518" y="791088"/>
                  <a:pt x="6680" y="812178"/>
                  <a:pt x="0" y="838899"/>
                </a:cubicBezTo>
                <a:cubicBezTo>
                  <a:pt x="2796" y="894826"/>
                  <a:pt x="3739" y="950876"/>
                  <a:pt x="8389" y="1006679"/>
                </a:cubicBezTo>
                <a:cubicBezTo>
                  <a:pt x="9346" y="1018169"/>
                  <a:pt x="14277" y="1028980"/>
                  <a:pt x="16778" y="1040235"/>
                </a:cubicBezTo>
                <a:cubicBezTo>
                  <a:pt x="19871" y="1054154"/>
                  <a:pt x="22371" y="1068198"/>
                  <a:pt x="25167" y="1082180"/>
                </a:cubicBezTo>
                <a:cubicBezTo>
                  <a:pt x="22371" y="1124125"/>
                  <a:pt x="21420" y="1166234"/>
                  <a:pt x="16778" y="1208015"/>
                </a:cubicBezTo>
                <a:cubicBezTo>
                  <a:pt x="15801" y="1216804"/>
                  <a:pt x="7412" y="1224393"/>
                  <a:pt x="8389" y="1233182"/>
                </a:cubicBezTo>
                <a:cubicBezTo>
                  <a:pt x="10342" y="1250759"/>
                  <a:pt x="19574" y="1266738"/>
                  <a:pt x="25167" y="1283516"/>
                </a:cubicBezTo>
                <a:lnTo>
                  <a:pt x="67112" y="1409351"/>
                </a:lnTo>
                <a:lnTo>
                  <a:pt x="75501" y="1434518"/>
                </a:lnTo>
                <a:cubicBezTo>
                  <a:pt x="78297" y="1442907"/>
                  <a:pt x="82436" y="1450963"/>
                  <a:pt x="83890" y="1459685"/>
                </a:cubicBezTo>
                <a:cubicBezTo>
                  <a:pt x="86686" y="1476463"/>
                  <a:pt x="88154" y="1493517"/>
                  <a:pt x="92279" y="1510018"/>
                </a:cubicBezTo>
                <a:cubicBezTo>
                  <a:pt x="96568" y="1527176"/>
                  <a:pt x="109057" y="1560352"/>
                  <a:pt x="109057" y="1560352"/>
                </a:cubicBezTo>
                <a:lnTo>
                  <a:pt x="83890" y="14680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A999266-8E28-4E9D-AE2C-348EB28DDB47}"/>
              </a:ext>
            </a:extLst>
          </p:cNvPr>
          <p:cNvCxnSpPr>
            <a:cxnSpLocks/>
          </p:cNvCxnSpPr>
          <p:nvPr/>
        </p:nvCxnSpPr>
        <p:spPr>
          <a:xfrm>
            <a:off x="2172749" y="2733282"/>
            <a:ext cx="1635853" cy="997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DD339E5-40D3-4A7E-AD16-CB244129ED30}"/>
                  </a:ext>
                </a:extLst>
              </p:cNvPr>
              <p:cNvSpPr txBox="1"/>
              <p:nvPr/>
            </p:nvSpPr>
            <p:spPr>
              <a:xfrm>
                <a:off x="1294701" y="2394949"/>
                <a:ext cx="88084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4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4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DD339E5-40D3-4A7E-AD16-CB244129E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701" y="2394949"/>
                <a:ext cx="880844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C0D9554-6DA0-4B7D-81AF-50415CC1F792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648125" y="4150003"/>
            <a:ext cx="1371950" cy="812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FAF6B7D-4D70-4F0E-85FA-0CDBCAF27139}"/>
              </a:ext>
            </a:extLst>
          </p:cNvPr>
          <p:cNvSpPr txBox="1"/>
          <p:nvPr/>
        </p:nvSpPr>
        <p:spPr>
          <a:xfrm>
            <a:off x="1459685" y="5726208"/>
            <a:ext cx="207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Simple distribution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AF95279-600A-466E-A759-19BFA84B5AF9}"/>
              </a:ext>
            </a:extLst>
          </p:cNvPr>
          <p:cNvCxnSpPr>
            <a:cxnSpLocks/>
          </p:cNvCxnSpPr>
          <p:nvPr/>
        </p:nvCxnSpPr>
        <p:spPr>
          <a:xfrm>
            <a:off x="5503178" y="3730435"/>
            <a:ext cx="15100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B394B1D-7802-48F4-BD6E-690EF298CC95}"/>
              </a:ext>
            </a:extLst>
          </p:cNvPr>
          <p:cNvSpPr txBox="1"/>
          <p:nvPr/>
        </p:nvSpPr>
        <p:spPr>
          <a:xfrm>
            <a:off x="7835317" y="5662569"/>
            <a:ext cx="234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Complex distribution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4665FF7-19B1-4E75-BD85-35AD45BE15E8}"/>
              </a:ext>
            </a:extLst>
          </p:cNvPr>
          <p:cNvSpPr txBox="1"/>
          <p:nvPr/>
        </p:nvSpPr>
        <p:spPr>
          <a:xfrm>
            <a:off x="4032309" y="4156610"/>
            <a:ext cx="1510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627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Sampling is good enough 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3845078" y="1445365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78" y="1445365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/>
              <p:nvPr/>
            </p:nvSpPr>
            <p:spPr>
              <a:xfrm>
                <a:off x="2282522" y="2147655"/>
                <a:ext cx="77617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Although we do not know the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we can sample from them.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522" y="2147655"/>
                <a:ext cx="7761767" cy="830997"/>
              </a:xfrm>
              <a:prstGeom prst="rect">
                <a:avLst/>
              </a:prstGeom>
              <a:blipFill>
                <a:blip r:embed="rId3"/>
                <a:stretch>
                  <a:fillRect l="-1177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4D4D785D-19C5-4AEF-BF2D-2484C70115E8}"/>
              </a:ext>
            </a:extLst>
          </p:cNvPr>
          <p:cNvSpPr txBox="1"/>
          <p:nvPr/>
        </p:nvSpPr>
        <p:spPr>
          <a:xfrm>
            <a:off x="5490023" y="3317651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sample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6EDC643-74BD-4660-AC03-71148242A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026" y="5063476"/>
            <a:ext cx="2851417" cy="718557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DCFCFE5B-B08E-4632-9E48-54350FE2E3BD}"/>
              </a:ext>
            </a:extLst>
          </p:cNvPr>
          <p:cNvGrpSpPr/>
          <p:nvPr/>
        </p:nvGrpSpPr>
        <p:grpSpPr>
          <a:xfrm>
            <a:off x="6975026" y="3423273"/>
            <a:ext cx="2851417" cy="731192"/>
            <a:chOff x="3798412" y="6111526"/>
            <a:chExt cx="2162335" cy="554490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F5A5B7F-3231-4B0D-B0D3-80819C1A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DD9F21F-7D15-48DD-BEBD-34642DC4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0710CD3-86C8-44B5-A25E-63483A98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A3C8FA07-1EB9-4E5B-AAB2-6A762C4F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350F8FD8-68B0-4B5C-A36B-DC6F550C3B7D}"/>
              </a:ext>
            </a:extLst>
          </p:cNvPr>
          <p:cNvSpPr/>
          <p:nvPr/>
        </p:nvSpPr>
        <p:spPr>
          <a:xfrm>
            <a:off x="5522575" y="5042136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23AF05D4-2A37-4DF9-8F9C-F9CB44F5916F}"/>
              </a:ext>
            </a:extLst>
          </p:cNvPr>
          <p:cNvCxnSpPr>
            <a:cxnSpLocks/>
          </p:cNvCxnSpPr>
          <p:nvPr/>
        </p:nvCxnSpPr>
        <p:spPr>
          <a:xfrm flipV="1">
            <a:off x="5085565" y="5377445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4E695C6-4790-442F-8301-7888909E6204}"/>
              </a:ext>
            </a:extLst>
          </p:cNvPr>
          <p:cNvSpPr/>
          <p:nvPr/>
        </p:nvSpPr>
        <p:spPr>
          <a:xfrm rot="5400000">
            <a:off x="3287594" y="523928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355552-95DB-4AB2-A8E6-B222A1FD3D76}"/>
              </a:ext>
            </a:extLst>
          </p:cNvPr>
          <p:cNvSpPr/>
          <p:nvPr/>
        </p:nvSpPr>
        <p:spPr>
          <a:xfrm rot="5400000">
            <a:off x="3672031" y="523928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8DFAA54-0B57-4589-95F1-467F0B70123B}"/>
              </a:ext>
            </a:extLst>
          </p:cNvPr>
          <p:cNvSpPr/>
          <p:nvPr/>
        </p:nvSpPr>
        <p:spPr>
          <a:xfrm rot="5400000">
            <a:off x="4056468" y="5239282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D392E5-4A03-44C1-B20C-A6E6D2E3D6B3}"/>
              </a:ext>
            </a:extLst>
          </p:cNvPr>
          <p:cNvSpPr/>
          <p:nvPr/>
        </p:nvSpPr>
        <p:spPr>
          <a:xfrm rot="5400000">
            <a:off x="4440904" y="5239282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vector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71E1BAB-30A4-4E5F-84FD-2160C6E4DA78}"/>
              </a:ext>
            </a:extLst>
          </p:cNvPr>
          <p:cNvSpPr txBox="1"/>
          <p:nvPr/>
        </p:nvSpPr>
        <p:spPr>
          <a:xfrm>
            <a:off x="1828290" y="4994104"/>
            <a:ext cx="1809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sample from normal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4ACE876-8DAC-42C2-8B94-C72FC4DBF472}"/>
              </a:ext>
            </a:extLst>
          </p:cNvPr>
          <p:cNvSpPr txBox="1"/>
          <p:nvPr/>
        </p:nvSpPr>
        <p:spPr>
          <a:xfrm>
            <a:off x="1918426" y="3551607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Database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6FFC2CCC-8319-44BE-B485-DDA826443BC7}"/>
              </a:ext>
            </a:extLst>
          </p:cNvPr>
          <p:cNvGrpSpPr/>
          <p:nvPr/>
        </p:nvGrpSpPr>
        <p:grpSpPr>
          <a:xfrm>
            <a:off x="3399857" y="3180451"/>
            <a:ext cx="1751174" cy="1307774"/>
            <a:chOff x="644126" y="4258170"/>
            <a:chExt cx="3652768" cy="2387400"/>
          </a:xfrm>
        </p:grpSpPr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786F4372-AD80-4A29-8A8F-50068546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B3D70766-315F-486E-BB1B-FA7AB297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FC553EF2-F757-4763-9167-6916380B9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0689F492-F93D-4C68-8C64-9F250910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0A18592-6419-4562-9E5D-8F6CACBE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AF057B0F-6768-4245-A70A-4AC98093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47D84B2-8FD9-46EC-B76D-CA9AF4F1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EC4B263-30CB-4689-B218-3831D201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8637E94E-DAC1-4FA3-B95B-B9EDB418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AA76CC5C-CC62-4799-9DDC-4D6DAEC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D0F6F316-CB46-4764-BC0F-986055BAE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CF7D0CE4-D409-4683-A2FF-E1AF3F93502E}"/>
              </a:ext>
            </a:extLst>
          </p:cNvPr>
          <p:cNvSpPr/>
          <p:nvPr/>
        </p:nvSpPr>
        <p:spPr>
          <a:xfrm>
            <a:off x="5235639" y="3657104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5E87D30A-F100-4844-89D3-EE5EF42ED4A2}"/>
              </a:ext>
            </a:extLst>
          </p:cNvPr>
          <p:cNvCxnSpPr>
            <a:cxnSpLocks/>
          </p:cNvCxnSpPr>
          <p:nvPr/>
        </p:nvCxnSpPr>
        <p:spPr>
          <a:xfrm flipV="1">
            <a:off x="6495484" y="5382196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/>
              <p:nvPr/>
            </p:nvSpPr>
            <p:spPr>
              <a:xfrm>
                <a:off x="7703533" y="5841412"/>
                <a:ext cx="2592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400" b="1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 </a:t>
                </a:r>
                <a:endParaRPr lang="zh-TW" altLang="en-US" sz="24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533" y="5841412"/>
                <a:ext cx="2592331" cy="461665"/>
              </a:xfrm>
              <a:prstGeom prst="rect">
                <a:avLst/>
              </a:prstGeom>
              <a:blipFill>
                <a:blip r:embed="rId16"/>
                <a:stretch>
                  <a:fillRect l="-37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/>
              <p:nvPr/>
            </p:nvSpPr>
            <p:spPr>
              <a:xfrm>
                <a:off x="7068484" y="4219414"/>
                <a:ext cx="34500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>
                  <a:defRPr/>
                </a:pPr>
                <a:r>
                  <a:rPr lang="en-US" altLang="zh-TW" sz="2400" b="1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 </a:t>
                </a:r>
                <a:endParaRPr lang="zh-TW" altLang="en-US" sz="24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484" y="4219414"/>
                <a:ext cx="3450012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F3E3C31-A148-4930-B394-73A8659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28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47" grpId="0" animBg="1"/>
      <p:bldP spid="52" grpId="0" animBg="1"/>
      <p:bldP spid="53" grpId="0" animBg="1"/>
      <p:bldP spid="54" grpId="0" animBg="1"/>
      <p:bldP spid="55" grpId="0" animBg="1"/>
      <p:bldP spid="68" grpId="0"/>
      <p:bldP spid="69" grpId="0"/>
      <p:bldP spid="82" grpId="0" animBg="1"/>
      <p:bldP spid="86" grpId="0"/>
      <p:bldP spid="8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5581619" y="733469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19" y="733469"/>
                <a:ext cx="4636654" cy="653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BD904703-1E67-446E-A930-63B18124AA2C}"/>
              </a:ext>
            </a:extLst>
          </p:cNvPr>
          <p:cNvSpPr/>
          <p:nvPr/>
        </p:nvSpPr>
        <p:spPr>
          <a:xfrm>
            <a:off x="3924700" y="213342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B140510E-9B9E-4379-8ACC-CEEEA5D5EEE0}"/>
              </a:ext>
            </a:extLst>
          </p:cNvPr>
          <p:cNvSpPr/>
          <p:nvPr/>
        </p:nvSpPr>
        <p:spPr>
          <a:xfrm>
            <a:off x="2881322" y="224086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2C874D9-CA4B-404C-801F-D7D6C745526D}"/>
              </a:ext>
            </a:extLst>
          </p:cNvPr>
          <p:cNvSpPr/>
          <p:nvPr/>
        </p:nvSpPr>
        <p:spPr>
          <a:xfrm>
            <a:off x="3361202" y="290761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29BAA250-4002-4D56-BEBD-91B60E5F0A8A}"/>
              </a:ext>
            </a:extLst>
          </p:cNvPr>
          <p:cNvSpPr/>
          <p:nvPr/>
        </p:nvSpPr>
        <p:spPr>
          <a:xfrm>
            <a:off x="4617208" y="242638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C28B25A-1EB4-4F2B-8A59-A38D29D90354}"/>
              </a:ext>
            </a:extLst>
          </p:cNvPr>
          <p:cNvSpPr/>
          <p:nvPr/>
        </p:nvSpPr>
        <p:spPr>
          <a:xfrm>
            <a:off x="2567114" y="269469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B14439F8-1359-47E7-9278-A948BE3F20C4}"/>
              </a:ext>
            </a:extLst>
          </p:cNvPr>
          <p:cNvSpPr/>
          <p:nvPr/>
        </p:nvSpPr>
        <p:spPr>
          <a:xfrm>
            <a:off x="4286259" y="276273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5298D51B-1934-4334-8110-187C4AC0638B}"/>
              </a:ext>
            </a:extLst>
          </p:cNvPr>
          <p:cNvSpPr/>
          <p:nvPr/>
        </p:nvSpPr>
        <p:spPr>
          <a:xfrm>
            <a:off x="3967434" y="317812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7D67D2C8-6FC0-40E2-8C2F-ED3EE139F5C4}"/>
              </a:ext>
            </a:extLst>
          </p:cNvPr>
          <p:cNvSpPr/>
          <p:nvPr/>
        </p:nvSpPr>
        <p:spPr>
          <a:xfrm>
            <a:off x="3740947" y="252133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FB51DD8B-2A85-4B3E-942D-4A806A04083B}"/>
              </a:ext>
            </a:extLst>
          </p:cNvPr>
          <p:cNvSpPr/>
          <p:nvPr/>
        </p:nvSpPr>
        <p:spPr>
          <a:xfrm>
            <a:off x="2905143" y="310548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99D-DF31-4912-8E27-1A0B25A8EAFE}"/>
              </a:ext>
            </a:extLst>
          </p:cNvPr>
          <p:cNvSpPr/>
          <p:nvPr/>
        </p:nvSpPr>
        <p:spPr>
          <a:xfrm>
            <a:off x="7610574" y="2246930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Discriminator</a:t>
            </a:r>
            <a:endParaRPr lang="zh-TW" altLang="en-US" sz="2800" baseline="-250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3BD73E07-305E-4E6A-85FB-ED1AD690D1BF}"/>
              </a:ext>
            </a:extLst>
          </p:cNvPr>
          <p:cNvSpPr/>
          <p:nvPr/>
        </p:nvSpPr>
        <p:spPr>
          <a:xfrm>
            <a:off x="2560132" y="1637302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8BB7A68F-66D0-420F-967F-228EB4F3C678}"/>
              </a:ext>
            </a:extLst>
          </p:cNvPr>
          <p:cNvSpPr/>
          <p:nvPr/>
        </p:nvSpPr>
        <p:spPr>
          <a:xfrm>
            <a:off x="6577422" y="1618781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2870803" y="1586585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03" y="1586585"/>
                <a:ext cx="3933117" cy="461665"/>
              </a:xfrm>
              <a:prstGeom prst="rect">
                <a:avLst/>
              </a:prstGeom>
              <a:blipFill>
                <a:blip r:embed="rId4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6888092" y="1547153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92" y="1547153"/>
                <a:ext cx="3837024" cy="461665"/>
              </a:xfrm>
              <a:prstGeom prst="rect">
                <a:avLst/>
              </a:prstGeom>
              <a:blipFill>
                <a:blip r:embed="rId5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5095521" y="2768856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C71FC58-66B5-4F5C-A0E4-52C50199107A}"/>
              </a:ext>
            </a:extLst>
          </p:cNvPr>
          <p:cNvSpPr txBox="1"/>
          <p:nvPr/>
        </p:nvSpPr>
        <p:spPr>
          <a:xfrm>
            <a:off x="5682914" y="2792707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/>
              <p:nvPr/>
            </p:nvSpPr>
            <p:spPr>
              <a:xfrm>
                <a:off x="2823078" y="4944440"/>
                <a:ext cx="7288213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78" y="4944440"/>
                <a:ext cx="7288213" cy="430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63613233-3F35-4E7B-A726-B9D6B983A2AA}"/>
              </a:ext>
            </a:extLst>
          </p:cNvPr>
          <p:cNvSpPr txBox="1"/>
          <p:nvPr/>
        </p:nvSpPr>
        <p:spPr>
          <a:xfrm>
            <a:off x="1929239" y="4446729"/>
            <a:ext cx="468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Objective Function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for 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/>
              <p:nvPr/>
            </p:nvSpPr>
            <p:spPr>
              <a:xfrm>
                <a:off x="3082076" y="3835537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76" y="3835537"/>
                <a:ext cx="3167919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2B455590-3182-40AE-8974-64A44B9F4B39}"/>
              </a:ext>
            </a:extLst>
          </p:cNvPr>
          <p:cNvSpPr txBox="1"/>
          <p:nvPr/>
        </p:nvSpPr>
        <p:spPr>
          <a:xfrm>
            <a:off x="1897271" y="3795491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Training:</a:t>
            </a:r>
            <a:endParaRPr lang="zh-TW" altLang="en-US" sz="24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id="{4E1CCC9A-BD50-4CBA-A4CF-89BD19390D13}"/>
              </a:ext>
            </a:extLst>
          </p:cNvPr>
          <p:cNvSpPr/>
          <p:nvPr/>
        </p:nvSpPr>
        <p:spPr>
          <a:xfrm flipV="1">
            <a:off x="6077255" y="4697856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2F343930-B86E-4F47-9E0D-728B6E11C775}"/>
              </a:ext>
            </a:extLst>
          </p:cNvPr>
          <p:cNvSpPr/>
          <p:nvPr/>
        </p:nvSpPr>
        <p:spPr>
          <a:xfrm flipH="1">
            <a:off x="9137090" y="4678256"/>
            <a:ext cx="530799" cy="2661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29E2ED-FE83-4D3C-9814-27CDFCAE828B}"/>
              </a:ext>
            </a:extLst>
          </p:cNvPr>
          <p:cNvSpPr/>
          <p:nvPr/>
        </p:nvSpPr>
        <p:spPr>
          <a:xfrm>
            <a:off x="4491658" y="3890437"/>
            <a:ext cx="1630963" cy="489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5B5C30F-FC8C-4C09-A96C-1339DBB98F31}"/>
              </a:ext>
            </a:extLst>
          </p:cNvPr>
          <p:cNvSpPr txBox="1"/>
          <p:nvPr/>
        </p:nvSpPr>
        <p:spPr>
          <a:xfrm>
            <a:off x="7116700" y="162437"/>
            <a:ext cx="355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https://arxiv.org/abs/1406.2661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7B5A68-0C05-4D1C-A261-5B9D33D51526}"/>
              </a:ext>
            </a:extLst>
          </p:cNvPr>
          <p:cNvSpPr txBox="1"/>
          <p:nvPr/>
        </p:nvSpPr>
        <p:spPr>
          <a:xfrm>
            <a:off x="6268349" y="3706815"/>
            <a:ext cx="40657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The value is related to JS divergence.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006AE452-A15F-4B30-A048-CFA84BE08FC1}"/>
              </a:ext>
            </a:extLst>
          </p:cNvPr>
          <p:cNvSpPr/>
          <p:nvPr/>
        </p:nvSpPr>
        <p:spPr>
          <a:xfrm flipV="1">
            <a:off x="4937818" y="2203390"/>
            <a:ext cx="451731" cy="3489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F381606E-4D0F-474C-A59B-8AD83F9F3D83}"/>
              </a:ext>
            </a:extLst>
          </p:cNvPr>
          <p:cNvSpPr/>
          <p:nvPr/>
        </p:nvSpPr>
        <p:spPr>
          <a:xfrm flipH="1">
            <a:off x="2345571" y="3222076"/>
            <a:ext cx="530799" cy="26618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5148DDF-43CA-4CA6-BF61-62DC8975F142}"/>
              </a:ext>
            </a:extLst>
          </p:cNvPr>
          <p:cNvSpPr/>
          <p:nvPr/>
        </p:nvSpPr>
        <p:spPr>
          <a:xfrm>
            <a:off x="4604832" y="2392130"/>
            <a:ext cx="377761" cy="4063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1591F3B-B672-4FE2-B7B9-188DDF4E9EBB}"/>
              </a:ext>
            </a:extLst>
          </p:cNvPr>
          <p:cNvSpPr/>
          <p:nvPr/>
        </p:nvSpPr>
        <p:spPr>
          <a:xfrm>
            <a:off x="2868325" y="3081906"/>
            <a:ext cx="377761" cy="4063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F9AEE79-17BD-4D8C-8AE3-1388F81C90A1}"/>
              </a:ext>
            </a:extLst>
          </p:cNvPr>
          <p:cNvCxnSpPr/>
          <p:nvPr/>
        </p:nvCxnSpPr>
        <p:spPr>
          <a:xfrm>
            <a:off x="1001487" y="5573487"/>
            <a:ext cx="101164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E22C0C4-24A7-473B-8B0B-7DC72B2B213A}"/>
                  </a:ext>
                </a:extLst>
              </p:cNvPr>
              <p:cNvSpPr/>
              <p:nvPr/>
            </p:nvSpPr>
            <p:spPr>
              <a:xfrm>
                <a:off x="2158529" y="5704683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E22C0C4-24A7-473B-8B0B-7DC72B2B2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529" y="5704683"/>
                <a:ext cx="3167919" cy="573555"/>
              </a:xfrm>
              <a:prstGeom prst="rect">
                <a:avLst/>
              </a:prstGeom>
              <a:blipFill>
                <a:blip r:embed="rId8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172995BB-BFE0-42AC-A2FF-DC52A4984773}"/>
              </a:ext>
            </a:extLst>
          </p:cNvPr>
          <p:cNvSpPr/>
          <p:nvPr/>
        </p:nvSpPr>
        <p:spPr>
          <a:xfrm>
            <a:off x="4171443" y="5730555"/>
            <a:ext cx="1013117" cy="465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0FCB87F-D755-4569-A0AC-9ECDA4897318}"/>
              </a:ext>
            </a:extLst>
          </p:cNvPr>
          <p:cNvSpPr txBox="1"/>
          <p:nvPr/>
        </p:nvSpPr>
        <p:spPr>
          <a:xfrm>
            <a:off x="3112292" y="6233013"/>
            <a:ext cx="309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 cross entropy 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35D5A36-A8EA-4F6C-824A-E0FB73BBDD58}"/>
              </a:ext>
            </a:extLst>
          </p:cNvPr>
          <p:cNvSpPr txBox="1"/>
          <p:nvPr/>
        </p:nvSpPr>
        <p:spPr>
          <a:xfrm>
            <a:off x="6981956" y="5782887"/>
            <a:ext cx="3167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classifier: </a:t>
            </a:r>
          </a:p>
          <a:p>
            <a:r>
              <a:rPr lang="en-US" altLang="zh-TW" sz="2400" dirty="0"/>
              <a:t>minimize cross entropy 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8A4905E-D66B-40BD-ADB9-6728A770A381}"/>
              </a:ext>
            </a:extLst>
          </p:cNvPr>
          <p:cNvSpPr txBox="1"/>
          <p:nvPr/>
        </p:nvSpPr>
        <p:spPr>
          <a:xfrm>
            <a:off x="6214944" y="5887270"/>
            <a:ext cx="658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FF0000"/>
                </a:solidFill>
              </a:rPr>
              <a:t>=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FD1316A-73EF-489F-830D-9924F6932EEF}"/>
              </a:ext>
            </a:extLst>
          </p:cNvPr>
          <p:cNvSpPr txBox="1"/>
          <p:nvPr/>
        </p:nvSpPr>
        <p:spPr>
          <a:xfrm>
            <a:off x="4638853" y="2772110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class 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5C4C80A-8D76-408A-9CD6-FC0F13FDDD22}"/>
              </a:ext>
            </a:extLst>
          </p:cNvPr>
          <p:cNvSpPr txBox="1"/>
          <p:nvPr/>
        </p:nvSpPr>
        <p:spPr>
          <a:xfrm>
            <a:off x="2516590" y="3404436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class 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ECBCDB2-7610-4735-99D8-AB7C8B3BF82E}"/>
              </a:ext>
            </a:extLst>
          </p:cNvPr>
          <p:cNvSpPr txBox="1"/>
          <p:nvPr/>
        </p:nvSpPr>
        <p:spPr>
          <a:xfrm>
            <a:off x="7250333" y="3252054"/>
            <a:ext cx="316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Train a binary classifier 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426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7" grpId="0"/>
      <p:bldP spid="51" grpId="0"/>
      <p:bldP spid="3" grpId="0" animBg="1"/>
      <p:bldP spid="29" grpId="0" animBg="1"/>
      <p:bldP spid="6" grpId="0" animBg="1"/>
      <p:bldP spid="34" grpId="0"/>
      <p:bldP spid="35" grpId="0" animBg="1"/>
      <p:bldP spid="36" grpId="0" animBg="1"/>
      <p:bldP spid="37" grpId="0" animBg="1"/>
      <p:bldP spid="38" grpId="0" animBg="1"/>
      <p:bldP spid="40" grpId="0"/>
      <p:bldP spid="41" grpId="0" animBg="1"/>
      <p:bldP spid="26" grpId="0"/>
      <p:bldP spid="45" grpId="0"/>
      <p:bldP spid="27" grpId="0"/>
      <p:bldP spid="48" grpId="0"/>
      <p:bldP spid="49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/>
              <p:nvPr/>
            </p:nvSpPr>
            <p:spPr>
              <a:xfrm>
                <a:off x="3574545" y="1342884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545" y="1342884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/>
              <p:nvPr/>
            </p:nvSpPr>
            <p:spPr>
              <a:xfrm>
                <a:off x="5892873" y="1361236"/>
                <a:ext cx="2138717" cy="5613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73" y="1361236"/>
                <a:ext cx="2138717" cy="561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3F2A1118-DD2F-4157-8B65-141CBB969E04}"/>
              </a:ext>
            </a:extLst>
          </p:cNvPr>
          <p:cNvSpPr/>
          <p:nvPr/>
        </p:nvSpPr>
        <p:spPr>
          <a:xfrm>
            <a:off x="5913193" y="2190323"/>
            <a:ext cx="399322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maximum objective value is related to JS divergence.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6DFC6F6E-B91D-4DCE-A031-A2ABA16E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0820" y="3677338"/>
            <a:ext cx="7886700" cy="408325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Initialize generator and discriminator</a:t>
            </a:r>
          </a:p>
          <a:p>
            <a:r>
              <a:rPr lang="en-US" altLang="zh-TW" sz="2400" dirty="0"/>
              <a:t>In each training iteration:</a:t>
            </a:r>
          </a:p>
          <a:p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EEDCD6F-7C87-479C-BA83-E23132218716}"/>
              </a:ext>
            </a:extLst>
          </p:cNvPr>
          <p:cNvSpPr txBox="1"/>
          <p:nvPr/>
        </p:nvSpPr>
        <p:spPr>
          <a:xfrm>
            <a:off x="3355761" y="4645943"/>
            <a:ext cx="715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1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 Fix generator G, and update discriminator 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36CE72-E53F-483A-94FE-9E5B4EA01C57}"/>
              </a:ext>
            </a:extLst>
          </p:cNvPr>
          <p:cNvSpPr txBox="1"/>
          <p:nvPr/>
        </p:nvSpPr>
        <p:spPr>
          <a:xfrm>
            <a:off x="3355760" y="5173380"/>
            <a:ext cx="72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2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 Fix discriminator D, and update generator 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/>
              <p:nvPr/>
            </p:nvSpPr>
            <p:spPr>
              <a:xfrm>
                <a:off x="2640331" y="2292874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331" y="2292874"/>
                <a:ext cx="3167919" cy="57355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2D8DC4C-7078-4886-BFD6-DEDC7944AF80}"/>
              </a:ext>
            </a:extLst>
          </p:cNvPr>
          <p:cNvSpPr/>
          <p:nvPr/>
        </p:nvSpPr>
        <p:spPr>
          <a:xfrm>
            <a:off x="4049913" y="2307848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E77BDE-5A2D-48EE-9B2D-C7C6198EDAE1}"/>
              </a:ext>
            </a:extLst>
          </p:cNvPr>
          <p:cNvSpPr/>
          <p:nvPr/>
        </p:nvSpPr>
        <p:spPr>
          <a:xfrm>
            <a:off x="2640330" y="3522447"/>
            <a:ext cx="7529830" cy="22938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4F1E8A9-982D-45D0-9D24-8BD7A2070C0F}"/>
              </a:ext>
            </a:extLst>
          </p:cNvPr>
          <p:cNvCxnSpPr>
            <a:cxnSpLocks/>
          </p:cNvCxnSpPr>
          <p:nvPr/>
        </p:nvCxnSpPr>
        <p:spPr>
          <a:xfrm flipH="1" flipV="1">
            <a:off x="2021841" y="1635760"/>
            <a:ext cx="15628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E3B96C0-8B52-4105-82D7-AE32C6BC2D55}"/>
              </a:ext>
            </a:extLst>
          </p:cNvPr>
          <p:cNvCxnSpPr>
            <a:cxnSpLocks/>
          </p:cNvCxnSpPr>
          <p:nvPr/>
        </p:nvCxnSpPr>
        <p:spPr>
          <a:xfrm flipV="1">
            <a:off x="1988437" y="1635760"/>
            <a:ext cx="0" cy="30101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D4C4E38-1126-47E8-B959-4C4D58D163FE}"/>
              </a:ext>
            </a:extLst>
          </p:cNvPr>
          <p:cNvCxnSpPr>
            <a:cxnSpLocks/>
          </p:cNvCxnSpPr>
          <p:nvPr/>
        </p:nvCxnSpPr>
        <p:spPr>
          <a:xfrm flipH="1">
            <a:off x="1988437" y="4645942"/>
            <a:ext cx="651894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FC24E5-DFC1-4A44-BCD8-BF798A00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9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8" grpId="0" uiExpand="1" build="p"/>
      <p:bldP spid="19" grpId="0"/>
      <p:bldP spid="20" grpId="0"/>
      <p:bldP spid="11" grpId="0"/>
      <p:bldP spid="1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FB970-F7B5-46A3-9DC2-5E072DB7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JS divergence is not suitable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66242DA-13D7-4B1F-98F0-4D0003E9E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most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dirty="0"/>
                  <a:t> are not overlapped.</a:t>
                </a:r>
              </a:p>
              <a:p>
                <a:r>
                  <a:rPr lang="en-US" altLang="zh-TW" dirty="0"/>
                  <a:t>1. The nature of data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2. Sampling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66242DA-13D7-4B1F-98F0-4D0003E9E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F6A70C3-2483-47BC-A369-64DC609F8D21}"/>
                  </a:ext>
                </a:extLst>
              </p:cNvPr>
              <p:cNvSpPr txBox="1"/>
              <p:nvPr/>
            </p:nvSpPr>
            <p:spPr>
              <a:xfrm>
                <a:off x="2659843" y="2988048"/>
                <a:ext cx="40242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are low-dim manifold in high-dim space.  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F6A70C3-2483-47BC-A369-64DC609F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43" y="2988048"/>
                <a:ext cx="4024278" cy="830997"/>
              </a:xfrm>
              <a:prstGeom prst="rect">
                <a:avLst/>
              </a:prstGeom>
              <a:blipFill>
                <a:blip r:embed="rId4"/>
                <a:stretch>
                  <a:fillRect l="-2273" t="-5882" r="-3788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EFD71CA8-7FCD-4968-8288-371E53689309}"/>
              </a:ext>
            </a:extLst>
          </p:cNvPr>
          <p:cNvSpPr/>
          <p:nvPr/>
        </p:nvSpPr>
        <p:spPr>
          <a:xfrm>
            <a:off x="7841744" y="2652486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38A6D7C1-C203-4A48-84E8-98CA9EB49C78}"/>
              </a:ext>
            </a:extLst>
          </p:cNvPr>
          <p:cNvSpPr/>
          <p:nvPr/>
        </p:nvSpPr>
        <p:spPr>
          <a:xfrm>
            <a:off x="6998898" y="2910970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A7315C4-CF8B-417C-94B8-D0A64237DF35}"/>
                  </a:ext>
                </a:extLst>
              </p:cNvPr>
              <p:cNvSpPr txBox="1"/>
              <p:nvPr/>
            </p:nvSpPr>
            <p:spPr>
              <a:xfrm>
                <a:off x="8814264" y="370819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A7315C4-CF8B-417C-94B8-D0A64237D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264" y="3708195"/>
                <a:ext cx="770596" cy="369332"/>
              </a:xfrm>
              <a:prstGeom prst="rect">
                <a:avLst/>
              </a:prstGeom>
              <a:blipFill>
                <a:blip r:embed="rId5"/>
                <a:stretch>
                  <a:fillRect l="-9524" r="-396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A01398-FD9E-467B-8013-AD45E2A9208C}"/>
                  </a:ext>
                </a:extLst>
              </p:cNvPr>
              <p:cNvSpPr txBox="1"/>
              <p:nvPr/>
            </p:nvSpPr>
            <p:spPr>
              <a:xfrm>
                <a:off x="7150713" y="3606415"/>
                <a:ext cx="396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0A01398-FD9E-467B-8013-AD45E2A92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713" y="3606415"/>
                <a:ext cx="396712" cy="369332"/>
              </a:xfrm>
              <a:prstGeom prst="rect">
                <a:avLst/>
              </a:prstGeom>
              <a:blipFill>
                <a:blip r:embed="rId6"/>
                <a:stretch>
                  <a:fillRect l="-16923" r="-615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78360E1D-93D1-492E-A38D-C911F74A337B}"/>
              </a:ext>
            </a:extLst>
          </p:cNvPr>
          <p:cNvSpPr txBox="1"/>
          <p:nvPr/>
        </p:nvSpPr>
        <p:spPr>
          <a:xfrm>
            <a:off x="2658635" y="3846695"/>
            <a:ext cx="380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overlap can be ignored.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538F7471-ECCB-4562-B69F-4428F349A2E1}"/>
              </a:ext>
            </a:extLst>
          </p:cNvPr>
          <p:cNvSpPr/>
          <p:nvPr/>
        </p:nvSpPr>
        <p:spPr>
          <a:xfrm rot="19458542">
            <a:off x="6291471" y="4710595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18A8C80-207D-42F7-969A-84C11327B132}"/>
              </a:ext>
            </a:extLst>
          </p:cNvPr>
          <p:cNvSpPr/>
          <p:nvPr/>
        </p:nvSpPr>
        <p:spPr>
          <a:xfrm rot="1662803">
            <a:off x="7371260" y="4629364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E4DFC009-1263-4449-9C25-5DC7CE10CDF1}"/>
              </a:ext>
            </a:extLst>
          </p:cNvPr>
          <p:cNvSpPr/>
          <p:nvPr/>
        </p:nvSpPr>
        <p:spPr>
          <a:xfrm>
            <a:off x="6785970" y="597003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FFC289-DD1B-42F7-8D08-675D4C0F80A9}"/>
              </a:ext>
            </a:extLst>
          </p:cNvPr>
          <p:cNvSpPr/>
          <p:nvPr/>
        </p:nvSpPr>
        <p:spPr>
          <a:xfrm>
            <a:off x="7471305" y="597003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A25451E-1BF8-410D-82BB-D5936248FD2C}"/>
              </a:ext>
            </a:extLst>
          </p:cNvPr>
          <p:cNvSpPr/>
          <p:nvPr/>
        </p:nvSpPr>
        <p:spPr>
          <a:xfrm>
            <a:off x="7121479" y="544061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C3B7BB0-3C59-494A-8806-BE85DEB5BEAF}"/>
              </a:ext>
            </a:extLst>
          </p:cNvPr>
          <p:cNvSpPr/>
          <p:nvPr/>
        </p:nvSpPr>
        <p:spPr>
          <a:xfrm>
            <a:off x="8346116" y="533353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10E39C7-9C97-4802-9D40-4946989A8C97}"/>
              </a:ext>
            </a:extLst>
          </p:cNvPr>
          <p:cNvSpPr/>
          <p:nvPr/>
        </p:nvSpPr>
        <p:spPr>
          <a:xfrm>
            <a:off x="7769586" y="4776315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2B6ADC1-A71C-4A6E-AE3E-62BFD6EA8D74}"/>
              </a:ext>
            </a:extLst>
          </p:cNvPr>
          <p:cNvSpPr/>
          <p:nvPr/>
        </p:nvSpPr>
        <p:spPr>
          <a:xfrm>
            <a:off x="8502268" y="474205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C3ABFA65-6F30-4076-8E39-25974A026F0C}"/>
              </a:ext>
            </a:extLst>
          </p:cNvPr>
          <p:cNvSpPr/>
          <p:nvPr/>
        </p:nvSpPr>
        <p:spPr>
          <a:xfrm>
            <a:off x="7943952" y="521679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E8A4FFED-F401-42E6-8025-E3421BFA2D7E}"/>
              </a:ext>
            </a:extLst>
          </p:cNvPr>
          <p:cNvSpPr/>
          <p:nvPr/>
        </p:nvSpPr>
        <p:spPr>
          <a:xfrm>
            <a:off x="8885507" y="492758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F2967526-FB8B-4048-BECB-82A2E38B8F09}"/>
              </a:ext>
            </a:extLst>
          </p:cNvPr>
          <p:cNvSpPr/>
          <p:nvPr/>
        </p:nvSpPr>
        <p:spPr>
          <a:xfrm>
            <a:off x="9043534" y="56859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C063E99E-FBBA-46A6-9F7C-DC12DD1B5C34}"/>
              </a:ext>
            </a:extLst>
          </p:cNvPr>
          <p:cNvSpPr/>
          <p:nvPr/>
        </p:nvSpPr>
        <p:spPr>
          <a:xfrm>
            <a:off x="8835814" y="597003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62DC952-DEE2-4779-9450-1C4A5D5CC736}"/>
              </a:ext>
            </a:extLst>
          </p:cNvPr>
          <p:cNvSpPr/>
          <p:nvPr/>
        </p:nvSpPr>
        <p:spPr>
          <a:xfrm>
            <a:off x="9597497" y="6041243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B2A7B64A-24EA-48AB-B29E-5FDF2D109A51}"/>
              </a:ext>
            </a:extLst>
          </p:cNvPr>
          <p:cNvSpPr/>
          <p:nvPr/>
        </p:nvSpPr>
        <p:spPr>
          <a:xfrm>
            <a:off x="9766562" y="549750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546BE991-52F2-4326-B1D3-3710B88240E1}"/>
              </a:ext>
            </a:extLst>
          </p:cNvPr>
          <p:cNvSpPr/>
          <p:nvPr/>
        </p:nvSpPr>
        <p:spPr>
          <a:xfrm>
            <a:off x="7479433" y="562614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01A9D09-C66E-49A3-B2F1-BA60D2E1BF6F}"/>
                  </a:ext>
                </a:extLst>
              </p:cNvPr>
              <p:cNvSpPr txBox="1"/>
              <p:nvPr/>
            </p:nvSpPr>
            <p:spPr>
              <a:xfrm>
                <a:off x="2642193" y="4955374"/>
                <a:ext cx="3803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Even 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have overlap.  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01A9D09-C66E-49A3-B2F1-BA60D2E1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193" y="4955374"/>
                <a:ext cx="3803692" cy="830997"/>
              </a:xfrm>
              <a:prstGeom prst="rect">
                <a:avLst/>
              </a:prstGeom>
              <a:blipFill>
                <a:blip r:embed="rId7"/>
                <a:stretch>
                  <a:fillRect l="-2404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F357294C-8518-41FC-8041-3CE92D708D01}"/>
              </a:ext>
            </a:extLst>
          </p:cNvPr>
          <p:cNvSpPr/>
          <p:nvPr/>
        </p:nvSpPr>
        <p:spPr>
          <a:xfrm>
            <a:off x="7712693" y="4464366"/>
            <a:ext cx="1151678" cy="2067494"/>
          </a:xfrm>
          <a:custGeom>
            <a:avLst/>
            <a:gdLst>
              <a:gd name="connsiteX0" fmla="*/ 1106446 w 1106446"/>
              <a:gd name="connsiteY0" fmla="*/ 0 h 1970202"/>
              <a:gd name="connsiteX1" fmla="*/ 955617 w 1106446"/>
              <a:gd name="connsiteY1" fmla="*/ 791851 h 1970202"/>
              <a:gd name="connsiteX2" fmla="*/ 861349 w 1106446"/>
              <a:gd name="connsiteY2" fmla="*/ 1263192 h 1970202"/>
              <a:gd name="connsiteX3" fmla="*/ 474850 w 1106446"/>
              <a:gd name="connsiteY3" fmla="*/ 1159497 h 1970202"/>
              <a:gd name="connsiteX4" fmla="*/ 550265 w 1106446"/>
              <a:gd name="connsiteY4" fmla="*/ 810705 h 1970202"/>
              <a:gd name="connsiteX5" fmla="*/ 540838 w 1106446"/>
              <a:gd name="connsiteY5" fmla="*/ 650449 h 1970202"/>
              <a:gd name="connsiteX6" fmla="*/ 295741 w 1106446"/>
              <a:gd name="connsiteY6" fmla="*/ 556181 h 1970202"/>
              <a:gd name="connsiteX7" fmla="*/ 69498 w 1106446"/>
              <a:gd name="connsiteY7" fmla="*/ 641022 h 1970202"/>
              <a:gd name="connsiteX8" fmla="*/ 41217 w 1106446"/>
              <a:gd name="connsiteY8" fmla="*/ 961534 h 1970202"/>
              <a:gd name="connsiteX9" fmla="*/ 597399 w 1106446"/>
              <a:gd name="connsiteY9" fmla="*/ 1970202 h 197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6446" h="1970202">
                <a:moveTo>
                  <a:pt x="1106446" y="0"/>
                </a:moveTo>
                <a:cubicBezTo>
                  <a:pt x="1051456" y="290659"/>
                  <a:pt x="996466" y="581319"/>
                  <a:pt x="955617" y="791851"/>
                </a:cubicBezTo>
                <a:cubicBezTo>
                  <a:pt x="914768" y="1002383"/>
                  <a:pt x="941477" y="1201918"/>
                  <a:pt x="861349" y="1263192"/>
                </a:cubicBezTo>
                <a:cubicBezTo>
                  <a:pt x="781221" y="1324466"/>
                  <a:pt x="526697" y="1234912"/>
                  <a:pt x="474850" y="1159497"/>
                </a:cubicBezTo>
                <a:cubicBezTo>
                  <a:pt x="423003" y="1084083"/>
                  <a:pt x="539267" y="895546"/>
                  <a:pt x="550265" y="810705"/>
                </a:cubicBezTo>
                <a:cubicBezTo>
                  <a:pt x="561263" y="725864"/>
                  <a:pt x="583259" y="692870"/>
                  <a:pt x="540838" y="650449"/>
                </a:cubicBezTo>
                <a:cubicBezTo>
                  <a:pt x="498417" y="608028"/>
                  <a:pt x="374298" y="557752"/>
                  <a:pt x="295741" y="556181"/>
                </a:cubicBezTo>
                <a:cubicBezTo>
                  <a:pt x="217184" y="554610"/>
                  <a:pt x="111919" y="573463"/>
                  <a:pt x="69498" y="641022"/>
                </a:cubicBezTo>
                <a:cubicBezTo>
                  <a:pt x="27077" y="708581"/>
                  <a:pt x="-46767" y="740004"/>
                  <a:pt x="41217" y="961534"/>
                </a:cubicBezTo>
                <a:cubicBezTo>
                  <a:pt x="129200" y="1183064"/>
                  <a:pt x="363299" y="1576633"/>
                  <a:pt x="597399" y="197020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0ED8CEB-A3CC-4EF9-9BA0-BC6C60206748}"/>
              </a:ext>
            </a:extLst>
          </p:cNvPr>
          <p:cNvSpPr txBox="1"/>
          <p:nvPr/>
        </p:nvSpPr>
        <p:spPr>
          <a:xfrm>
            <a:off x="2643641" y="5737725"/>
            <a:ext cx="3803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If you do not have enough sampling ……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609DD6-E14E-4A00-B15E-0B2AB7EE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48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/>
      <p:bldP spid="49" grpId="0" animBg="1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H="1">
            <a:off x="3953695" y="1596522"/>
            <a:ext cx="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2673966" y="1596961"/>
            <a:ext cx="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982181" y="1948160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181" y="1948160"/>
                <a:ext cx="770596" cy="369332"/>
              </a:xfrm>
              <a:prstGeom prst="rect">
                <a:avLst/>
              </a:prstGeom>
              <a:blipFill>
                <a:blip r:embed="rId3"/>
                <a:stretch>
                  <a:fillRect l="-8661" r="-3150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091526" y="1902106"/>
                <a:ext cx="494687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526" y="1902106"/>
                <a:ext cx="494687" cy="403124"/>
              </a:xfrm>
              <a:prstGeom prst="rect">
                <a:avLst/>
              </a:prstGeom>
              <a:blipFill>
                <a:blip r:embed="rId4"/>
                <a:stretch>
                  <a:fillRect l="-13580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>
            <a:cxnSpLocks/>
          </p:cNvCxnSpPr>
          <p:nvPr/>
        </p:nvCxnSpPr>
        <p:spPr>
          <a:xfrm>
            <a:off x="6269273" y="1611157"/>
            <a:ext cx="0" cy="1072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>
            <a:off x="5743408" y="1611157"/>
            <a:ext cx="0" cy="10722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35501" y="1950163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501" y="1950163"/>
                <a:ext cx="770596" cy="369332"/>
              </a:xfrm>
              <a:prstGeom prst="rect">
                <a:avLst/>
              </a:prstGeom>
              <a:blipFill>
                <a:blip r:embed="rId5"/>
                <a:stretch>
                  <a:fillRect l="-8661" r="-3150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15166" y="1950163"/>
                <a:ext cx="49468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66" y="1950163"/>
                <a:ext cx="494687" cy="401072"/>
              </a:xfrm>
              <a:prstGeom prst="rect">
                <a:avLst/>
              </a:prstGeom>
              <a:blipFill>
                <a:blip r:embed="rId6"/>
                <a:stretch>
                  <a:fillRect l="-13580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20900" y="3685965"/>
                <a:ext cx="1871602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900" y="3685965"/>
                <a:ext cx="1871602" cy="798873"/>
              </a:xfrm>
              <a:prstGeom prst="rect">
                <a:avLst/>
              </a:prstGeom>
              <a:blipFill>
                <a:blip r:embed="rId7"/>
                <a:stretch>
                  <a:fillRect b="-152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>
            <a:cxnSpLocks/>
          </p:cNvCxnSpPr>
          <p:nvPr/>
        </p:nvCxnSpPr>
        <p:spPr>
          <a:xfrm flipH="1">
            <a:off x="9297265" y="1686162"/>
            <a:ext cx="0" cy="937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9246119" y="1686162"/>
            <a:ext cx="0" cy="9371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389942" y="200314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942" y="2003145"/>
                <a:ext cx="770596" cy="369332"/>
              </a:xfrm>
              <a:prstGeom prst="rect">
                <a:avLst/>
              </a:prstGeom>
              <a:blipFill>
                <a:blip r:embed="rId8"/>
                <a:stretch>
                  <a:fillRect l="-8661" r="-3150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479074" y="1969353"/>
                <a:ext cx="715901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074" y="1969353"/>
                <a:ext cx="715901" cy="403124"/>
              </a:xfrm>
              <a:prstGeom prst="rect">
                <a:avLst/>
              </a:prstGeom>
              <a:blipFill>
                <a:blip r:embed="rId9"/>
                <a:stretch>
                  <a:fillRect l="-10256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 rot="10800000">
            <a:off x="7293487" y="2063979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2757172" y="2132826"/>
            <a:ext cx="1130296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5813984" y="2173104"/>
            <a:ext cx="365473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095488" y="3749074"/>
                <a:ext cx="1942968" cy="811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88" y="3749074"/>
                <a:ext cx="1942968" cy="811376"/>
              </a:xfrm>
              <a:prstGeom prst="rect">
                <a:avLst/>
              </a:prstGeom>
              <a:blipFill>
                <a:blip r:embed="rId10"/>
                <a:stretch>
                  <a:fillRect b="-135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7968000" y="3749075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000" y="3749075"/>
                <a:ext cx="2174570" cy="798873"/>
              </a:xfrm>
              <a:prstGeom prst="rect">
                <a:avLst/>
              </a:prstGeom>
              <a:blipFill>
                <a:blip r:embed="rId11"/>
                <a:stretch>
                  <a:fillRect b="-3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 flipH="1">
            <a:off x="1720556" y="183824"/>
            <a:ext cx="6509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What is the problem of JS divergence?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0C42ECD-A0CB-4677-B9DC-007332951B29}"/>
              </a:ext>
            </a:extLst>
          </p:cNvPr>
          <p:cNvCxnSpPr/>
          <p:nvPr/>
        </p:nvCxnSpPr>
        <p:spPr>
          <a:xfrm>
            <a:off x="2550499" y="2924706"/>
            <a:ext cx="69587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「打叉 png」的圖片搜尋結果">
            <a:extLst>
              <a:ext uri="{FF2B5EF4-FFF2-40B4-BE49-F238E27FC236}">
                <a16:creationId xmlns:a16="http://schemas.microsoft.com/office/drawing/2014/main" id="{9B105D98-3114-4C49-8529-8013111D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85" y="2619316"/>
            <a:ext cx="571453" cy="5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9C6FC397-18DB-4C4F-8381-1A84A550AB4B}"/>
              </a:ext>
            </a:extLst>
          </p:cNvPr>
          <p:cNvSpPr txBox="1"/>
          <p:nvPr/>
        </p:nvSpPr>
        <p:spPr>
          <a:xfrm rot="10800000">
            <a:off x="7009650" y="3823173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265718-C7DE-491E-ACCB-5E042E93979B}"/>
              </a:ext>
            </a:extLst>
          </p:cNvPr>
          <p:cNvSpPr/>
          <p:nvPr/>
        </p:nvSpPr>
        <p:spPr>
          <a:xfrm>
            <a:off x="2550500" y="822172"/>
            <a:ext cx="7872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JS divergence is always log2 if two distributions do not overlap.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87AB90-0083-4471-97A0-610F4F0752AB}"/>
              </a:ext>
            </a:extLst>
          </p:cNvPr>
          <p:cNvSpPr txBox="1"/>
          <p:nvPr/>
        </p:nvSpPr>
        <p:spPr>
          <a:xfrm>
            <a:off x="2287586" y="5077054"/>
            <a:ext cx="7872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Intuition: If two distributions do not overlap, binary classifier achieves 100% accuracy.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C2DBE96-2A24-4B13-B27C-EACEC076F8BC}"/>
              </a:ext>
            </a:extLst>
          </p:cNvPr>
          <p:cNvSpPr txBox="1"/>
          <p:nvPr/>
        </p:nvSpPr>
        <p:spPr>
          <a:xfrm>
            <a:off x="3408665" y="3195636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Equally bad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6F75D75-E45D-4E44-B959-A058FB4D3201}"/>
              </a:ext>
            </a:extLst>
          </p:cNvPr>
          <p:cNvCxnSpPr/>
          <p:nvPr/>
        </p:nvCxnSpPr>
        <p:spPr>
          <a:xfrm flipV="1">
            <a:off x="3672116" y="3426468"/>
            <a:ext cx="215353" cy="322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AC86933-C8B6-451F-8D42-B38033214711}"/>
              </a:ext>
            </a:extLst>
          </p:cNvPr>
          <p:cNvCxnSpPr>
            <a:cxnSpLocks/>
          </p:cNvCxnSpPr>
          <p:nvPr/>
        </p:nvCxnSpPr>
        <p:spPr>
          <a:xfrm flipH="1" flipV="1">
            <a:off x="5457373" y="3426467"/>
            <a:ext cx="325715" cy="30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BBBB78-DEC3-4BBC-BCC7-BC47A16C3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8109" y="6348492"/>
            <a:ext cx="2057400" cy="365125"/>
          </a:xfrm>
        </p:spPr>
        <p:txBody>
          <a:bodyPr/>
          <a:lstStyle/>
          <a:p>
            <a:fld id="{2E218D97-057B-4649-A039-448A1754A34D}" type="slidenum">
              <a:rPr lang="zh-TW" altLang="en-US" smtClean="0"/>
              <a:t>24</a:t>
            </a:fld>
            <a:r>
              <a:rPr lang="en-US" altLang="zh-TW" dirty="0"/>
              <a:t>.</a:t>
            </a:r>
            <a:endParaRPr lang="zh-TW" altLang="en-US" dirty="0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2F949072-D2FB-46B6-8F36-23CC960D5CEF}"/>
              </a:ext>
            </a:extLst>
          </p:cNvPr>
          <p:cNvCxnSpPr/>
          <p:nvPr/>
        </p:nvCxnSpPr>
        <p:spPr>
          <a:xfrm>
            <a:off x="1192925" y="4709891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658E44D-D1F5-496D-8AEF-0317349C9D4C}"/>
              </a:ext>
            </a:extLst>
          </p:cNvPr>
          <p:cNvSpPr txBox="1"/>
          <p:nvPr/>
        </p:nvSpPr>
        <p:spPr>
          <a:xfrm>
            <a:off x="2309808" y="5874174"/>
            <a:ext cx="7872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accuracy (or loss) means nothing during GAN training.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530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6" grpId="0"/>
      <p:bldP spid="17" grpId="0"/>
      <p:bldP spid="24" grpId="0"/>
      <p:bldP spid="29" grpId="0"/>
      <p:bldP spid="30" grpId="0"/>
      <p:bldP spid="36" grpId="0"/>
      <p:bldP spid="26" grpId="0"/>
      <p:bldP spid="21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</a:t>
            </a:r>
            <a:r>
              <a:rPr lang="zh-TW" altLang="en-US" dirty="0"/>
              <a:t>asserstein distance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Considering one distribution P as a pile of earth, and another distribution Q as the target</a:t>
            </a:r>
          </a:p>
          <a:p>
            <a:r>
              <a:rPr lang="en-US" altLang="zh-TW" dirty="0"/>
              <a:t>The average distance the earth mover has to move the earth.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2623352" y="5626066"/>
            <a:ext cx="3642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「推土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62" y="3826232"/>
            <a:ext cx="3752850" cy="279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297909" y="4280698"/>
            <a:ext cx="164892" cy="1345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9070" y="4280698"/>
            <a:ext cx="164892" cy="13453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223677" y="3849811"/>
                <a:ext cx="313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77" y="3849811"/>
                <a:ext cx="3133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54355" y="3826233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355" y="3826233"/>
                <a:ext cx="3343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4028165" y="5124884"/>
            <a:ext cx="75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>
            <a:off x="3537033" y="5547030"/>
            <a:ext cx="1717322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537034" y="5983306"/>
                <a:ext cx="1745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034" y="5983306"/>
                <a:ext cx="1745541" cy="369332"/>
              </a:xfrm>
              <a:prstGeom prst="rect">
                <a:avLst/>
              </a:prstGeom>
              <a:blipFill>
                <a:blip r:embed="rId6"/>
                <a:stretch>
                  <a:fillRect l="-3484" r="-3136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73152-FAF5-4EF6-BF8A-4E077B24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02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</a:t>
            </a:r>
            <a:r>
              <a:rPr lang="zh-TW" altLang="en-US" dirty="0"/>
              <a:t>asserstein distance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88" y="1704277"/>
            <a:ext cx="4136073" cy="14771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71864" y="6410504"/>
            <a:ext cx="8440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Source of image: 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https://vincentherrmann.github.io/blog/wasserstein/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87" y="3389993"/>
            <a:ext cx="4160008" cy="1368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653671" y="2251606"/>
                <a:ext cx="3133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71" y="2251606"/>
                <a:ext cx="3133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632705" y="3894124"/>
                <a:ext cx="334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705" y="3894124"/>
                <a:ext cx="3343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1976388" y="3136215"/>
            <a:ext cx="41360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869693" y="4758417"/>
            <a:ext cx="4266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976388" y="5460241"/>
            <a:ext cx="8489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Using the “moving plan” with the smallest average distance to define the Wasserstein distance.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967028" y="4990878"/>
            <a:ext cx="848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There are many possible “moving plans”. 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手繪多邊形: 圖案 23"/>
          <p:cNvSpPr/>
          <p:nvPr/>
        </p:nvSpPr>
        <p:spPr>
          <a:xfrm>
            <a:off x="3409005" y="1924903"/>
            <a:ext cx="392969" cy="1029257"/>
          </a:xfrm>
          <a:custGeom>
            <a:avLst/>
            <a:gdLst>
              <a:gd name="connsiteX0" fmla="*/ 392969 w 392969"/>
              <a:gd name="connsiteY0" fmla="*/ 143885 h 1029257"/>
              <a:gd name="connsiteX1" fmla="*/ 44626 w 392969"/>
              <a:gd name="connsiteY1" fmla="*/ 71314 h 1029257"/>
              <a:gd name="connsiteX2" fmla="*/ 15598 w 392969"/>
              <a:gd name="connsiteY2" fmla="*/ 1029257 h 10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969" h="1029257">
                <a:moveTo>
                  <a:pt x="392969" y="143885"/>
                </a:moveTo>
                <a:cubicBezTo>
                  <a:pt x="250245" y="33818"/>
                  <a:pt x="107521" y="-76248"/>
                  <a:pt x="44626" y="71314"/>
                </a:cubicBezTo>
                <a:cubicBezTo>
                  <a:pt x="-18269" y="218876"/>
                  <a:pt x="-1336" y="624066"/>
                  <a:pt x="15598" y="102925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手繪多邊形: 圖案 24"/>
          <p:cNvSpPr/>
          <p:nvPr/>
        </p:nvSpPr>
        <p:spPr>
          <a:xfrm>
            <a:off x="2248944" y="2112578"/>
            <a:ext cx="798286" cy="681924"/>
          </a:xfrm>
          <a:custGeom>
            <a:avLst/>
            <a:gdLst>
              <a:gd name="connsiteX0" fmla="*/ 0 w 798286"/>
              <a:gd name="connsiteY0" fmla="*/ 290038 h 681924"/>
              <a:gd name="connsiteX1" fmla="*/ 348343 w 798286"/>
              <a:gd name="connsiteY1" fmla="*/ 14267 h 681924"/>
              <a:gd name="connsiteX2" fmla="*/ 798286 w 798286"/>
              <a:gd name="connsiteY2" fmla="*/ 681924 h 6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681924">
                <a:moveTo>
                  <a:pt x="0" y="290038"/>
                </a:moveTo>
                <a:cubicBezTo>
                  <a:pt x="107647" y="119495"/>
                  <a:pt x="215295" y="-51047"/>
                  <a:pt x="348343" y="14267"/>
                </a:cubicBezTo>
                <a:cubicBezTo>
                  <a:pt x="481391" y="79581"/>
                  <a:pt x="639838" y="380752"/>
                  <a:pt x="798286" y="6819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566" y="1717786"/>
            <a:ext cx="4136073" cy="1477169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65" y="3403502"/>
            <a:ext cx="4160008" cy="1368424"/>
          </a:xfrm>
          <a:prstGeom prst="rect">
            <a:avLst/>
          </a:prstGeom>
        </p:spPr>
      </p:pic>
      <p:cxnSp>
        <p:nvCxnSpPr>
          <p:cNvPr id="28" name="直線單箭頭接點 27"/>
          <p:cNvCxnSpPr/>
          <p:nvPr/>
        </p:nvCxnSpPr>
        <p:spPr>
          <a:xfrm>
            <a:off x="6347566" y="3149724"/>
            <a:ext cx="41360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6328845" y="4771926"/>
            <a:ext cx="4266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手繪多邊形: 圖案 29"/>
          <p:cNvSpPr/>
          <p:nvPr/>
        </p:nvSpPr>
        <p:spPr>
          <a:xfrm>
            <a:off x="7358744" y="1938412"/>
            <a:ext cx="814408" cy="869600"/>
          </a:xfrm>
          <a:custGeom>
            <a:avLst/>
            <a:gdLst>
              <a:gd name="connsiteX0" fmla="*/ 392969 w 392969"/>
              <a:gd name="connsiteY0" fmla="*/ 143885 h 1029257"/>
              <a:gd name="connsiteX1" fmla="*/ 44626 w 392969"/>
              <a:gd name="connsiteY1" fmla="*/ 71314 h 1029257"/>
              <a:gd name="connsiteX2" fmla="*/ 15598 w 392969"/>
              <a:gd name="connsiteY2" fmla="*/ 1029257 h 102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969" h="1029257">
                <a:moveTo>
                  <a:pt x="392969" y="143885"/>
                </a:moveTo>
                <a:cubicBezTo>
                  <a:pt x="250245" y="33818"/>
                  <a:pt x="107521" y="-76248"/>
                  <a:pt x="44626" y="71314"/>
                </a:cubicBezTo>
                <a:cubicBezTo>
                  <a:pt x="-18269" y="218876"/>
                  <a:pt x="-1336" y="624066"/>
                  <a:pt x="15598" y="102925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手繪多邊形: 圖案 30"/>
          <p:cNvSpPr/>
          <p:nvPr/>
        </p:nvSpPr>
        <p:spPr>
          <a:xfrm>
            <a:off x="6620122" y="2126087"/>
            <a:ext cx="1160060" cy="681924"/>
          </a:xfrm>
          <a:custGeom>
            <a:avLst/>
            <a:gdLst>
              <a:gd name="connsiteX0" fmla="*/ 0 w 798286"/>
              <a:gd name="connsiteY0" fmla="*/ 290038 h 681924"/>
              <a:gd name="connsiteX1" fmla="*/ 348343 w 798286"/>
              <a:gd name="connsiteY1" fmla="*/ 14267 h 681924"/>
              <a:gd name="connsiteX2" fmla="*/ 798286 w 798286"/>
              <a:gd name="connsiteY2" fmla="*/ 681924 h 68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681924">
                <a:moveTo>
                  <a:pt x="0" y="290038"/>
                </a:moveTo>
                <a:cubicBezTo>
                  <a:pt x="107647" y="119495"/>
                  <a:pt x="215295" y="-51047"/>
                  <a:pt x="348343" y="14267"/>
                </a:cubicBezTo>
                <a:cubicBezTo>
                  <a:pt x="481391" y="79581"/>
                  <a:pt x="639838" y="380752"/>
                  <a:pt x="798286" y="6819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528425" y="1495729"/>
            <a:ext cx="1549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Smaller distance?</a:t>
            </a:r>
            <a:endParaRPr lang="zh-TW" altLang="en-US" sz="28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933818" y="1518322"/>
            <a:ext cx="1549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Larger distance?</a:t>
            </a:r>
            <a:endParaRPr lang="zh-TW" altLang="en-US" sz="28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D9784B-465D-4894-A93C-E2A8E311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74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4" grpId="0" animBg="1"/>
      <p:bldP spid="25" grpId="0" animBg="1"/>
      <p:bldP spid="30" grpId="0" animBg="1"/>
      <p:bldP spid="31" grpId="0" animBg="1"/>
      <p:bldP spid="32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 flipH="1">
            <a:off x="3982723" y="1275392"/>
            <a:ext cx="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2702994" y="1275831"/>
            <a:ext cx="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011209" y="1627030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209" y="1627030"/>
                <a:ext cx="770596" cy="369332"/>
              </a:xfrm>
              <a:prstGeom prst="rect">
                <a:avLst/>
              </a:prstGeom>
              <a:blipFill>
                <a:blip r:embed="rId2"/>
                <a:stretch>
                  <a:fillRect l="-8730" r="-3968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120554" y="1580976"/>
                <a:ext cx="494687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554" y="1580976"/>
                <a:ext cx="494687" cy="403124"/>
              </a:xfrm>
              <a:prstGeom prst="rect">
                <a:avLst/>
              </a:prstGeom>
              <a:blipFill>
                <a:blip r:embed="rId3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>
            <a:cxnSpLocks/>
          </p:cNvCxnSpPr>
          <p:nvPr/>
        </p:nvCxnSpPr>
        <p:spPr>
          <a:xfrm>
            <a:off x="6298301" y="1290027"/>
            <a:ext cx="0" cy="1072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>
            <a:off x="5772436" y="1290027"/>
            <a:ext cx="0" cy="10722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64529" y="1629033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529" y="1629033"/>
                <a:ext cx="770596" cy="369332"/>
              </a:xfrm>
              <a:prstGeom prst="rect">
                <a:avLst/>
              </a:prstGeom>
              <a:blipFill>
                <a:blip r:embed="rId4"/>
                <a:stretch>
                  <a:fillRect l="-8730" r="-396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44194" y="1629033"/>
                <a:ext cx="49468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194" y="1629033"/>
                <a:ext cx="494687" cy="401072"/>
              </a:xfrm>
              <a:prstGeom prst="rect">
                <a:avLst/>
              </a:prstGeom>
              <a:blipFill>
                <a:blip r:embed="rId5"/>
                <a:stretch>
                  <a:fillRect l="-14815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284863" y="3344206"/>
                <a:ext cx="1871602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63" y="3344206"/>
                <a:ext cx="1871602" cy="798873"/>
              </a:xfrm>
              <a:prstGeom prst="rect">
                <a:avLst/>
              </a:prstGeom>
              <a:blipFill>
                <a:blip r:embed="rId6"/>
                <a:stretch>
                  <a:fillRect b="-152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>
            <a:cxnSpLocks/>
          </p:cNvCxnSpPr>
          <p:nvPr/>
        </p:nvCxnSpPr>
        <p:spPr>
          <a:xfrm flipH="1">
            <a:off x="9326293" y="1365032"/>
            <a:ext cx="0" cy="937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9275147" y="1365032"/>
            <a:ext cx="0" cy="93712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9418970" y="1682015"/>
                <a:ext cx="7705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970" y="1682015"/>
                <a:ext cx="770596" cy="369332"/>
              </a:xfrm>
              <a:prstGeom prst="rect">
                <a:avLst/>
              </a:prstGeom>
              <a:blipFill>
                <a:blip r:embed="rId7"/>
                <a:stretch>
                  <a:fillRect l="-8661" r="-315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508102" y="1648223"/>
                <a:ext cx="715901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02" y="1648223"/>
                <a:ext cx="715901" cy="403124"/>
              </a:xfrm>
              <a:prstGeom prst="rect">
                <a:avLst/>
              </a:prstGeom>
              <a:blipFill>
                <a:blip r:embed="rId8"/>
                <a:stretch>
                  <a:fillRect l="-10256" b="-10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 rot="10800000">
            <a:off x="7322515" y="1742849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2786200" y="1811696"/>
            <a:ext cx="1130296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5843012" y="1851974"/>
            <a:ext cx="365473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040884" y="3328257"/>
                <a:ext cx="1942968" cy="811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884" y="3328257"/>
                <a:ext cx="1942968" cy="811376"/>
              </a:xfrm>
              <a:prstGeom prst="rect">
                <a:avLst/>
              </a:prstGeom>
              <a:blipFill>
                <a:blip r:embed="rId9"/>
                <a:stretch>
                  <a:fillRect b="-127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7913396" y="3328258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96" y="3328258"/>
                <a:ext cx="2174570" cy="798873"/>
              </a:xfrm>
              <a:prstGeom prst="rect">
                <a:avLst/>
              </a:prstGeom>
              <a:blipFill>
                <a:blip r:embed="rId10"/>
                <a:stretch>
                  <a:fillRect b="-2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 flipH="1">
            <a:off x="1720556" y="183824"/>
            <a:ext cx="6509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What is the problem of JS divergence?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0C42ECD-A0CB-4677-B9DC-007332951B29}"/>
              </a:ext>
            </a:extLst>
          </p:cNvPr>
          <p:cNvCxnSpPr/>
          <p:nvPr/>
        </p:nvCxnSpPr>
        <p:spPr>
          <a:xfrm>
            <a:off x="2515013" y="2774360"/>
            <a:ext cx="69587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「打叉 png」的圖片搜尋結果">
            <a:extLst>
              <a:ext uri="{FF2B5EF4-FFF2-40B4-BE49-F238E27FC236}">
                <a16:creationId xmlns:a16="http://schemas.microsoft.com/office/drawing/2014/main" id="{9B105D98-3114-4C49-8529-8013111D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99" y="2468970"/>
            <a:ext cx="571453" cy="5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2AC0A6-FF71-473E-B472-670A5D37EE6B}"/>
                  </a:ext>
                </a:extLst>
              </p:cNvPr>
              <p:cNvSpPr txBox="1"/>
              <p:nvPr/>
            </p:nvSpPr>
            <p:spPr>
              <a:xfrm>
                <a:off x="2237429" y="4361246"/>
                <a:ext cx="188885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2AC0A6-FF71-473E-B472-670A5D37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29" y="4361246"/>
                <a:ext cx="1888850" cy="798873"/>
              </a:xfrm>
              <a:prstGeom prst="rect">
                <a:avLst/>
              </a:prstGeom>
              <a:blipFill>
                <a:blip r:embed="rId12"/>
                <a:stretch>
                  <a:fillRect b="-6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5382ED2-4C63-4448-B685-7D55E258B5AE}"/>
                  </a:ext>
                </a:extLst>
              </p:cNvPr>
              <p:cNvSpPr txBox="1"/>
              <p:nvPr/>
            </p:nvSpPr>
            <p:spPr>
              <a:xfrm>
                <a:off x="5014292" y="4408135"/>
                <a:ext cx="1960217" cy="811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5382ED2-4C63-4448-B685-7D55E258B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292" y="4408135"/>
                <a:ext cx="1960217" cy="811376"/>
              </a:xfrm>
              <a:prstGeom prst="rect">
                <a:avLst/>
              </a:prstGeom>
              <a:blipFill>
                <a:blip r:embed="rId13"/>
                <a:stretch>
                  <a:fillRect b="-37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82C4B90-6072-486B-964C-BFC894D528ED}"/>
                  </a:ext>
                </a:extLst>
              </p:cNvPr>
              <p:cNvSpPr txBox="1"/>
              <p:nvPr/>
            </p:nvSpPr>
            <p:spPr>
              <a:xfrm>
                <a:off x="7913396" y="4436026"/>
                <a:ext cx="2174570" cy="798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82C4B90-6072-486B-964C-BFC894D52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96" y="4436026"/>
                <a:ext cx="2174570" cy="798873"/>
              </a:xfrm>
              <a:prstGeom prst="rect">
                <a:avLst/>
              </a:prstGeom>
              <a:blipFill>
                <a:blip r:embed="rId14"/>
                <a:stretch>
                  <a:fillRect b="-2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8E4443B-1E9B-424F-BF65-303F18F59A3F}"/>
              </a:ext>
            </a:extLst>
          </p:cNvPr>
          <p:cNvCxnSpPr/>
          <p:nvPr/>
        </p:nvCxnSpPr>
        <p:spPr>
          <a:xfrm>
            <a:off x="2603416" y="5654903"/>
            <a:ext cx="69587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FBB1631-E32D-42EF-8A48-7D270C4CB5F7}"/>
                  </a:ext>
                </a:extLst>
              </p:cNvPr>
              <p:cNvSpPr txBox="1"/>
              <p:nvPr/>
            </p:nvSpPr>
            <p:spPr>
              <a:xfrm>
                <a:off x="3224694" y="1386792"/>
                <a:ext cx="3894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FBB1631-E32D-42EF-8A48-7D270C4CB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94" y="1386792"/>
                <a:ext cx="389466" cy="369332"/>
              </a:xfrm>
              <a:prstGeom prst="rect">
                <a:avLst/>
              </a:prstGeom>
              <a:blipFill>
                <a:blip r:embed="rId15"/>
                <a:stretch>
                  <a:fillRect l="-18750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EC67275-D08E-42EA-B0F5-65B798945FA2}"/>
                  </a:ext>
                </a:extLst>
              </p:cNvPr>
              <p:cNvSpPr txBox="1"/>
              <p:nvPr/>
            </p:nvSpPr>
            <p:spPr>
              <a:xfrm>
                <a:off x="5888070" y="1410376"/>
                <a:ext cx="3894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EC67275-D08E-42EA-B0F5-65B79894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70" y="1410376"/>
                <a:ext cx="389466" cy="369332"/>
              </a:xfrm>
              <a:prstGeom prst="rect">
                <a:avLst/>
              </a:prstGeom>
              <a:blipFill>
                <a:blip r:embed="rId16"/>
                <a:stretch>
                  <a:fillRect l="-18750" r="-468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>
            <a:extLst>
              <a:ext uri="{FF2B5EF4-FFF2-40B4-BE49-F238E27FC236}">
                <a16:creationId xmlns:a16="http://schemas.microsoft.com/office/drawing/2014/main" id="{9C6FC397-18DB-4C4F-8381-1A84A550AB4B}"/>
              </a:ext>
            </a:extLst>
          </p:cNvPr>
          <p:cNvSpPr txBox="1"/>
          <p:nvPr/>
        </p:nvSpPr>
        <p:spPr>
          <a:xfrm rot="10800000">
            <a:off x="6955046" y="3402356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BF65B47-17AE-42CF-8655-5F42F413DAC9}"/>
              </a:ext>
            </a:extLst>
          </p:cNvPr>
          <p:cNvSpPr txBox="1"/>
          <p:nvPr/>
        </p:nvSpPr>
        <p:spPr>
          <a:xfrm rot="10800000">
            <a:off x="6983852" y="4582991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105B3DC-1CA4-4D03-93A2-63774F35CF35}"/>
              </a:ext>
            </a:extLst>
          </p:cNvPr>
          <p:cNvSpPr txBox="1"/>
          <p:nvPr/>
        </p:nvSpPr>
        <p:spPr>
          <a:xfrm>
            <a:off x="6497430" y="4977644"/>
            <a:ext cx="97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Better!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522015-F1DC-400C-AF90-AA5A2481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32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/>
      <p:bldP spid="37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708483" y="2417649"/>
                <a:ext cx="7045647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∈1−</m:t>
                              </m:r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𝐿𝑖𝑝𝑠𝑐h𝑖𝑡𝑧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483" y="2417649"/>
                <a:ext cx="7045647" cy="6408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5FC1887-A0A0-4A2A-B7BF-F2A420D75F7A}"/>
                  </a:ext>
                </a:extLst>
              </p:cNvPr>
              <p:cNvSpPr/>
              <p:nvPr/>
            </p:nvSpPr>
            <p:spPr>
              <a:xfrm>
                <a:off x="2109384" y="1473040"/>
                <a:ext cx="80183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Evaluate W</a:t>
                </a:r>
                <a:r>
                  <a:rPr lang="zh-TW" altLang="en-US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asserstein distance </a:t>
                </a: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 </a:t>
                </a: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5FC1887-A0A0-4A2A-B7BF-F2A420D75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384" y="1473040"/>
                <a:ext cx="8018349" cy="523220"/>
              </a:xfrm>
              <a:prstGeom prst="rect">
                <a:avLst/>
              </a:prstGeom>
              <a:blipFill>
                <a:blip r:embed="rId4"/>
                <a:stretch>
                  <a:fillRect l="-1521" t="-11765" b="-3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2B23E36E-CE9F-41A6-B281-742E6BA991BE}"/>
              </a:ext>
            </a:extLst>
          </p:cNvPr>
          <p:cNvSpPr/>
          <p:nvPr/>
        </p:nvSpPr>
        <p:spPr>
          <a:xfrm flipV="1">
            <a:off x="6270459" y="2135882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B740A4E6-4369-4E16-B626-5B28C10D25B6}"/>
              </a:ext>
            </a:extLst>
          </p:cNvPr>
          <p:cNvSpPr/>
          <p:nvPr/>
        </p:nvSpPr>
        <p:spPr>
          <a:xfrm>
            <a:off x="8538115" y="2174136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CC324FD-01F2-4073-84F1-89957F35BAA9}"/>
              </a:ext>
            </a:extLst>
          </p:cNvPr>
          <p:cNvCxnSpPr/>
          <p:nvPr/>
        </p:nvCxnSpPr>
        <p:spPr>
          <a:xfrm>
            <a:off x="3112009" y="3066419"/>
            <a:ext cx="1470581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CB0B3A2-78AD-40D4-A4AE-81FDF1603A56}"/>
              </a:ext>
            </a:extLst>
          </p:cNvPr>
          <p:cNvSpPr txBox="1"/>
          <p:nvPr/>
        </p:nvSpPr>
        <p:spPr>
          <a:xfrm>
            <a:off x="6485007" y="3248171"/>
            <a:ext cx="477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How to fulfill this constraint?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096C69-3758-4740-BB96-B9A01958F545}"/>
              </a:ext>
            </a:extLst>
          </p:cNvPr>
          <p:cNvSpPr txBox="1"/>
          <p:nvPr/>
        </p:nvSpPr>
        <p:spPr>
          <a:xfrm>
            <a:off x="2745153" y="3248171"/>
            <a:ext cx="3640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D has to be smooth enough.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6637A1B-6FFD-4C60-8943-DA5E0CE1D33D}"/>
              </a:ext>
            </a:extLst>
          </p:cNvPr>
          <p:cNvGrpSpPr/>
          <p:nvPr/>
        </p:nvGrpSpPr>
        <p:grpSpPr>
          <a:xfrm>
            <a:off x="6476086" y="5329167"/>
            <a:ext cx="3608951" cy="194716"/>
            <a:chOff x="2912406" y="6388647"/>
            <a:chExt cx="3608951" cy="194716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5E4F36E-365F-4830-ABC7-0561817E956C}"/>
                </a:ext>
              </a:extLst>
            </p:cNvPr>
            <p:cNvCxnSpPr>
              <a:cxnSpLocks/>
            </p:cNvCxnSpPr>
            <p:nvPr/>
          </p:nvCxnSpPr>
          <p:spPr>
            <a:xfrm>
              <a:off x="2912406" y="6497575"/>
              <a:ext cx="360895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A6ECBB43-A85C-4E31-8BBD-81D6ADB9716F}"/>
                </a:ext>
              </a:extLst>
            </p:cNvPr>
            <p:cNvSpPr/>
            <p:nvPr/>
          </p:nvSpPr>
          <p:spPr>
            <a:xfrm>
              <a:off x="5358789" y="6402261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64C39883-E990-43B1-8DE3-FEB4E9794E05}"/>
                </a:ext>
              </a:extLst>
            </p:cNvPr>
            <p:cNvSpPr/>
            <p:nvPr/>
          </p:nvSpPr>
          <p:spPr>
            <a:xfrm>
              <a:off x="5173669" y="640226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15E1FE06-66B8-49E7-B148-F1DC802FA6B8}"/>
                </a:ext>
              </a:extLst>
            </p:cNvPr>
            <p:cNvSpPr/>
            <p:nvPr/>
          </p:nvSpPr>
          <p:spPr>
            <a:xfrm>
              <a:off x="5522997" y="640225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3241F9B3-183E-46F4-A20C-FF87B03AEBFE}"/>
                </a:ext>
              </a:extLst>
            </p:cNvPr>
            <p:cNvSpPr/>
            <p:nvPr/>
          </p:nvSpPr>
          <p:spPr>
            <a:xfrm>
              <a:off x="4910129" y="640021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9AA15CA0-48BA-40DC-9121-4CF4984C96D2}"/>
                </a:ext>
              </a:extLst>
            </p:cNvPr>
            <p:cNvSpPr/>
            <p:nvPr/>
          </p:nvSpPr>
          <p:spPr>
            <a:xfrm>
              <a:off x="5798500" y="641178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9CD1C308-5485-4018-84F1-09A62F3B42BD}"/>
                </a:ext>
              </a:extLst>
            </p:cNvPr>
            <p:cNvSpPr/>
            <p:nvPr/>
          </p:nvSpPr>
          <p:spPr>
            <a:xfrm>
              <a:off x="3842131" y="6390691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F0A46824-20FA-4A1E-A9ED-F09CFFCF285D}"/>
                </a:ext>
              </a:extLst>
            </p:cNvPr>
            <p:cNvSpPr/>
            <p:nvPr/>
          </p:nvSpPr>
          <p:spPr>
            <a:xfrm>
              <a:off x="3657011" y="639069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7BA99846-EE35-4564-908C-3FFA5E1D3D89}"/>
                </a:ext>
              </a:extLst>
            </p:cNvPr>
            <p:cNvSpPr/>
            <p:nvPr/>
          </p:nvSpPr>
          <p:spPr>
            <a:xfrm>
              <a:off x="4006339" y="639068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C803E559-B97D-4A48-A384-19CC336106EA}"/>
                </a:ext>
              </a:extLst>
            </p:cNvPr>
            <p:cNvSpPr/>
            <p:nvPr/>
          </p:nvSpPr>
          <p:spPr>
            <a:xfrm>
              <a:off x="3393471" y="638864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DA79FC19-DBEC-429A-AC8F-48A191D5B626}"/>
                </a:ext>
              </a:extLst>
            </p:cNvPr>
            <p:cNvSpPr/>
            <p:nvPr/>
          </p:nvSpPr>
          <p:spPr>
            <a:xfrm>
              <a:off x="4281842" y="640021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8518A7AB-C2E1-4593-B75D-2E1670144851}"/>
              </a:ext>
            </a:extLst>
          </p:cNvPr>
          <p:cNvSpPr/>
          <p:nvPr/>
        </p:nvSpPr>
        <p:spPr>
          <a:xfrm rot="5400000" flipV="1">
            <a:off x="7181817" y="5918025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1493FCF-AB80-4033-8D39-C51DF308A2DE}"/>
              </a:ext>
            </a:extLst>
          </p:cNvPr>
          <p:cNvSpPr/>
          <p:nvPr/>
        </p:nvSpPr>
        <p:spPr>
          <a:xfrm rot="16200000">
            <a:off x="8741097" y="4283437"/>
            <a:ext cx="465229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5BC4CC4-C529-4A2E-9920-4BB8FC85DFE0}"/>
              </a:ext>
            </a:extLst>
          </p:cNvPr>
          <p:cNvSpPr txBox="1"/>
          <p:nvPr/>
        </p:nvSpPr>
        <p:spPr>
          <a:xfrm>
            <a:off x="8645385" y="4875059"/>
            <a:ext cx="79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B050"/>
                </a:solidFill>
                <a:latin typeface="Calibri" panose="020F0502020204030204"/>
                <a:ea typeface="新細明體" panose="02020500000000000000" pitchFamily="18" charset="-120"/>
              </a:rPr>
              <a:t>real</a:t>
            </a:r>
            <a:endParaRPr lang="zh-TW" altLang="en-US" sz="2400" dirty="0">
              <a:solidFill>
                <a:srgbClr val="00B05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4B78788-C323-4714-BB78-C8CA4E0E5755}"/>
                  </a:ext>
                </a:extLst>
              </p:cNvPr>
              <p:cNvSpPr txBox="1"/>
              <p:nvPr/>
            </p:nvSpPr>
            <p:spPr>
              <a:xfrm>
                <a:off x="6148271" y="6003156"/>
                <a:ext cx="6556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4B78788-C323-4714-BB78-C8CA4E0E5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271" y="6003156"/>
                <a:ext cx="65562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手繪多邊形: 圖案 46">
            <a:extLst>
              <a:ext uri="{FF2B5EF4-FFF2-40B4-BE49-F238E27FC236}">
                <a16:creationId xmlns:a16="http://schemas.microsoft.com/office/drawing/2014/main" id="{439F5446-986F-4AF8-B25A-0CE8B0E57109}"/>
              </a:ext>
            </a:extLst>
          </p:cNvPr>
          <p:cNvSpPr/>
          <p:nvPr/>
        </p:nvSpPr>
        <p:spPr>
          <a:xfrm>
            <a:off x="6673438" y="4300479"/>
            <a:ext cx="3251200" cy="2170704"/>
          </a:xfrm>
          <a:custGeom>
            <a:avLst/>
            <a:gdLst>
              <a:gd name="connsiteX0" fmla="*/ 0 w 3251200"/>
              <a:gd name="connsiteY0" fmla="*/ 1061073 h 2170704"/>
              <a:gd name="connsiteX1" fmla="*/ 377371 w 3251200"/>
              <a:gd name="connsiteY1" fmla="*/ 2048044 h 2170704"/>
              <a:gd name="connsiteX2" fmla="*/ 1045028 w 3251200"/>
              <a:gd name="connsiteY2" fmla="*/ 2120616 h 2170704"/>
              <a:gd name="connsiteX3" fmla="*/ 1335314 w 3251200"/>
              <a:gd name="connsiteY3" fmla="*/ 1728730 h 2170704"/>
              <a:gd name="connsiteX4" fmla="*/ 1799771 w 3251200"/>
              <a:gd name="connsiteY4" fmla="*/ 669187 h 2170704"/>
              <a:gd name="connsiteX5" fmla="*/ 2046514 w 3251200"/>
              <a:gd name="connsiteY5" fmla="*/ 88616 h 2170704"/>
              <a:gd name="connsiteX6" fmla="*/ 2510971 w 3251200"/>
              <a:gd name="connsiteY6" fmla="*/ 45073 h 2170704"/>
              <a:gd name="connsiteX7" fmla="*/ 2917371 w 3251200"/>
              <a:gd name="connsiteY7" fmla="*/ 509530 h 2170704"/>
              <a:gd name="connsiteX8" fmla="*/ 3251200 w 3251200"/>
              <a:gd name="connsiteY8" fmla="*/ 1627130 h 21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1200" h="2170704">
                <a:moveTo>
                  <a:pt x="0" y="1061073"/>
                </a:moveTo>
                <a:cubicBezTo>
                  <a:pt x="101600" y="1466263"/>
                  <a:pt x="203200" y="1871454"/>
                  <a:pt x="377371" y="2048044"/>
                </a:cubicBezTo>
                <a:cubicBezTo>
                  <a:pt x="551542" y="2224634"/>
                  <a:pt x="885371" y="2173835"/>
                  <a:pt x="1045028" y="2120616"/>
                </a:cubicBezTo>
                <a:cubicBezTo>
                  <a:pt x="1204685" y="2067397"/>
                  <a:pt x="1209524" y="1970635"/>
                  <a:pt x="1335314" y="1728730"/>
                </a:cubicBezTo>
                <a:cubicBezTo>
                  <a:pt x="1461104" y="1486825"/>
                  <a:pt x="1681238" y="942539"/>
                  <a:pt x="1799771" y="669187"/>
                </a:cubicBezTo>
                <a:cubicBezTo>
                  <a:pt x="1918304" y="395835"/>
                  <a:pt x="1927981" y="192635"/>
                  <a:pt x="2046514" y="88616"/>
                </a:cubicBezTo>
                <a:cubicBezTo>
                  <a:pt x="2165047" y="-15403"/>
                  <a:pt x="2365828" y="-25079"/>
                  <a:pt x="2510971" y="45073"/>
                </a:cubicBezTo>
                <a:cubicBezTo>
                  <a:pt x="2656114" y="115225"/>
                  <a:pt x="2794000" y="245854"/>
                  <a:pt x="2917371" y="509530"/>
                </a:cubicBezTo>
                <a:cubicBezTo>
                  <a:pt x="3040742" y="773206"/>
                  <a:pt x="3145971" y="1200168"/>
                  <a:pt x="3251200" y="16271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D7D6201-1507-4CBB-8EC3-3F53F9C1785B}"/>
              </a:ext>
            </a:extLst>
          </p:cNvPr>
          <p:cNvSpPr txBox="1"/>
          <p:nvPr/>
        </p:nvSpPr>
        <p:spPr>
          <a:xfrm>
            <a:off x="6757601" y="4869544"/>
            <a:ext cx="155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generated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0A13274-3E82-4D4B-8705-C1B9C3243909}"/>
              </a:ext>
            </a:extLst>
          </p:cNvPr>
          <p:cNvSpPr txBox="1"/>
          <p:nvPr/>
        </p:nvSpPr>
        <p:spPr>
          <a:xfrm>
            <a:off x="8110815" y="5816817"/>
            <a:ext cx="79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D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93B83E1-627F-4827-BF19-9AA2A044F0D0}"/>
                  </a:ext>
                </a:extLst>
              </p:cNvPr>
              <p:cNvSpPr txBox="1"/>
              <p:nvPr/>
            </p:nvSpPr>
            <p:spPr>
              <a:xfrm>
                <a:off x="8771379" y="3912584"/>
                <a:ext cx="3879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93B83E1-627F-4827-BF19-9AA2A044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379" y="3912584"/>
                <a:ext cx="38792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75BDAB3D-492C-4B1D-B977-EF06035D2853}"/>
              </a:ext>
            </a:extLst>
          </p:cNvPr>
          <p:cNvSpPr txBox="1"/>
          <p:nvPr/>
        </p:nvSpPr>
        <p:spPr>
          <a:xfrm>
            <a:off x="2125751" y="4274895"/>
            <a:ext cx="4033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Without the constraint, the training of D will not converge.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59AB0A-7771-4447-BCFB-7AA4238178DD}"/>
                  </a:ext>
                </a:extLst>
              </p:cNvPr>
              <p:cNvSpPr txBox="1"/>
              <p:nvPr/>
            </p:nvSpPr>
            <p:spPr>
              <a:xfrm>
                <a:off x="2127564" y="5378560"/>
                <a:ext cx="40338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Keeping the D smooth forces D(y) become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E459AB0A-7771-4447-BCFB-7AA423817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564" y="5378560"/>
                <a:ext cx="4033846" cy="830997"/>
              </a:xfrm>
              <a:prstGeom prst="rect">
                <a:avLst/>
              </a:prstGeom>
              <a:blipFill>
                <a:blip r:embed="rId7"/>
                <a:stretch>
                  <a:fillRect l="-2266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3CAE8DE5-931C-41EE-BCC5-435DB6D98190}"/>
              </a:ext>
            </a:extLst>
          </p:cNvPr>
          <p:cNvSpPr txBox="1"/>
          <p:nvPr/>
        </p:nvSpPr>
        <p:spPr>
          <a:xfrm>
            <a:off x="7138660" y="221130"/>
            <a:ext cx="3529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3D3026-0EB8-49C6-9F16-7F792B9C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80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19" grpId="0" animBg="1"/>
      <p:bldP spid="15" grpId="0"/>
      <p:bldP spid="26" grpId="0"/>
      <p:bldP spid="42" grpId="0" animBg="1"/>
      <p:bldP spid="43" grpId="0" animBg="1"/>
      <p:bldP spid="45" grpId="0"/>
      <p:bldP spid="46" grpId="0"/>
      <p:bldP spid="46" grpId="1"/>
      <p:bldP spid="47" grpId="0" animBg="1"/>
      <p:bldP spid="48" grpId="0"/>
      <p:bldP spid="49" grpId="0"/>
      <p:bldP spid="50" grpId="0"/>
      <p:bldP spid="50" grpId="1"/>
      <p:bldP spid="20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2CC7C1-B9E0-40E9-951E-5F1E38F490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8850" y="1216025"/>
                <a:ext cx="7886700" cy="56419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Original WGAN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Weight</a:t>
                </a: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dirty="0"/>
              </a:p>
              <a:p>
                <a:r>
                  <a:rPr lang="en-US" altLang="zh-TW" dirty="0"/>
                  <a:t>Improved WGAN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Gradient Penalty</a:t>
                </a:r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sz="1800" dirty="0">
                  <a:solidFill>
                    <a:srgbClr val="0000FF"/>
                  </a:solidFill>
                </a:endParaRP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Spectral Normalization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Keep gradient norm smaller than 1 everywhere</a:t>
                </a:r>
                <a:endParaRPr lang="zh-TW" alt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2CC7C1-B9E0-40E9-951E-5F1E38F49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8850" y="1216025"/>
                <a:ext cx="7886700" cy="5641975"/>
              </a:xfrm>
              <a:blipFill>
                <a:blip r:embed="rId3"/>
                <a:stretch>
                  <a:fillRect l="-1392" t="-17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C1489551-513D-4839-8B3A-25376C30D23B}"/>
              </a:ext>
            </a:extLst>
          </p:cNvPr>
          <p:cNvSpPr txBox="1"/>
          <p:nvPr/>
        </p:nvSpPr>
        <p:spPr>
          <a:xfrm>
            <a:off x="3251833" y="1676211"/>
            <a:ext cx="559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Force the parameters w between c and -c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6C8E12-69BE-473A-BC03-9B572881D573}"/>
              </a:ext>
            </a:extLst>
          </p:cNvPr>
          <p:cNvSpPr txBox="1"/>
          <p:nvPr/>
        </p:nvSpPr>
        <p:spPr>
          <a:xfrm>
            <a:off x="3251833" y="2104103"/>
            <a:ext cx="839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After parameter update, if w &gt; c, w = c; if w &lt; -c, w = -c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180365F-D050-424F-8643-32D9AC6A52CF}"/>
              </a:ext>
            </a:extLst>
          </p:cNvPr>
          <p:cNvSpPr/>
          <p:nvPr/>
        </p:nvSpPr>
        <p:spPr>
          <a:xfrm>
            <a:off x="2689562" y="3252504"/>
            <a:ext cx="3956139" cy="225357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FF"/>
            </a:solidFill>
          </a:ln>
          <a:effectLst>
            <a:softEdge rad="304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E19990A-5429-429C-BEB6-DE0B6C45158C}"/>
              </a:ext>
            </a:extLst>
          </p:cNvPr>
          <p:cNvSpPr/>
          <p:nvPr/>
        </p:nvSpPr>
        <p:spPr>
          <a:xfrm>
            <a:off x="1821024" y="3289563"/>
            <a:ext cx="2223806" cy="22535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304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A939FFE-B905-4BA3-89C1-9E26BEF0DCA2}"/>
              </a:ext>
            </a:extLst>
          </p:cNvPr>
          <p:cNvSpPr/>
          <p:nvPr/>
        </p:nvSpPr>
        <p:spPr>
          <a:xfrm>
            <a:off x="5494472" y="3215446"/>
            <a:ext cx="1373887" cy="2343663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  <a:effectLst>
            <a:softEdge rad="127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EFA3F89-1FB0-4C43-A8BF-CE26702239BB}"/>
              </a:ext>
            </a:extLst>
          </p:cNvPr>
          <p:cNvCxnSpPr>
            <a:cxnSpLocks/>
          </p:cNvCxnSpPr>
          <p:nvPr/>
        </p:nvCxnSpPr>
        <p:spPr>
          <a:xfrm flipH="1" flipV="1">
            <a:off x="4721851" y="3747951"/>
            <a:ext cx="418763" cy="471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0E6CDE22-D178-4DAD-A276-89E8B32AB646}"/>
              </a:ext>
            </a:extLst>
          </p:cNvPr>
          <p:cNvSpPr/>
          <p:nvPr/>
        </p:nvSpPr>
        <p:spPr>
          <a:xfrm>
            <a:off x="2821804" y="4593995"/>
            <a:ext cx="220209" cy="23143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1F870D7-D6A8-4962-B6A6-1935FD4A75A2}"/>
              </a:ext>
            </a:extLst>
          </p:cNvPr>
          <p:cNvSpPr/>
          <p:nvPr/>
        </p:nvSpPr>
        <p:spPr>
          <a:xfrm>
            <a:off x="6074923" y="3872499"/>
            <a:ext cx="220209" cy="23143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C7392C6-F0C2-4B7F-BA5E-803D43B7F34D}"/>
              </a:ext>
            </a:extLst>
          </p:cNvPr>
          <p:cNvCxnSpPr>
            <a:cxnSpLocks/>
          </p:cNvCxnSpPr>
          <p:nvPr/>
        </p:nvCxnSpPr>
        <p:spPr>
          <a:xfrm flipV="1">
            <a:off x="3028550" y="4051705"/>
            <a:ext cx="2990875" cy="6367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CA1F3E8E-8271-4AD0-9205-F220C15F7535}"/>
              </a:ext>
            </a:extLst>
          </p:cNvPr>
          <p:cNvSpPr/>
          <p:nvPr/>
        </p:nvSpPr>
        <p:spPr>
          <a:xfrm>
            <a:off x="2708366" y="3204022"/>
            <a:ext cx="3833831" cy="53146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Keep the gradient close to 1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E75E702-3740-40D2-BEF8-8F5E077DF803}"/>
                  </a:ext>
                </a:extLst>
              </p:cNvPr>
              <p:cNvSpPr txBox="1"/>
              <p:nvPr/>
            </p:nvSpPr>
            <p:spPr>
              <a:xfrm>
                <a:off x="2629207" y="319645"/>
                <a:ext cx="703417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∈1−</m:t>
                              </m:r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𝐿𝑖𝑝𝑠𝑐h𝑖𝑡𝑧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E75E702-3740-40D2-BEF8-8F5E077DF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207" y="319645"/>
                <a:ext cx="7034170" cy="640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DE81AC3A-2C96-4B69-A4C1-B100C5CEE2A0}"/>
              </a:ext>
            </a:extLst>
          </p:cNvPr>
          <p:cNvSpPr txBox="1"/>
          <p:nvPr/>
        </p:nvSpPr>
        <p:spPr>
          <a:xfrm>
            <a:off x="6096001" y="4631870"/>
            <a:ext cx="1363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samples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E84E12-DBF9-4F2C-90F6-DBD224244D29}"/>
              </a:ext>
            </a:extLst>
          </p:cNvPr>
          <p:cNvSpPr/>
          <p:nvPr/>
        </p:nvSpPr>
        <p:spPr>
          <a:xfrm>
            <a:off x="2629208" y="685801"/>
            <a:ext cx="1942793" cy="287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0615D86E-7E76-4C73-B45F-481532E0B16B}"/>
              </a:ext>
            </a:extLst>
          </p:cNvPr>
          <p:cNvSpPr/>
          <p:nvPr/>
        </p:nvSpPr>
        <p:spPr>
          <a:xfrm>
            <a:off x="4994665" y="4138663"/>
            <a:ext cx="220209" cy="231433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0E134C5-5B94-4819-967E-F7D1D36E13E3}"/>
              </a:ext>
            </a:extLst>
          </p:cNvPr>
          <p:cNvSpPr txBox="1"/>
          <p:nvPr/>
        </p:nvSpPr>
        <p:spPr>
          <a:xfrm>
            <a:off x="7046384" y="3136985"/>
            <a:ext cx="506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https://arxiv.org/abs/1704.00028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AE30C9-EC8A-4C19-BCB4-A99ECC2DF450}"/>
              </a:ext>
            </a:extLst>
          </p:cNvPr>
          <p:cNvSpPr txBox="1"/>
          <p:nvPr/>
        </p:nvSpPr>
        <p:spPr>
          <a:xfrm>
            <a:off x="7032226" y="6202369"/>
            <a:ext cx="5411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https://arxiv.org/abs/1802.05957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6ADB5F-B40E-4170-8840-E23C36F0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40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10" grpId="0" animBg="1"/>
      <p:bldP spid="11" grpId="0" animBg="1"/>
      <p:bldP spid="12" grpId="0" animBg="1"/>
      <p:bldP spid="20" grpId="0" animBg="1"/>
      <p:bldP spid="21" grpId="0" animBg="1"/>
      <p:bldP spid="29" grpId="0" animBg="1"/>
      <p:bldP spid="25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04FA9-91BD-4C71-9C89-B87AEEFA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distribution? </a:t>
            </a:r>
            <a:endParaRPr lang="zh-TW" altLang="en-US" dirty="0"/>
          </a:p>
        </p:txBody>
      </p:sp>
      <p:pic>
        <p:nvPicPr>
          <p:cNvPr id="4" name="Picture 4" descr="https://github.com/dyelax/Adversarial_Video_Generation/raw/master/Results/Gifs/5_Comparison.gif">
            <a:extLst>
              <a:ext uri="{FF2B5EF4-FFF2-40B4-BE49-F238E27FC236}">
                <a16:creationId xmlns:a16="http://schemas.microsoft.com/office/drawing/2014/main" id="{6B892A72-BA76-4D19-9288-09E95F189D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446959"/>
            <a:ext cx="8201160" cy="41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300EA4-274E-41BA-9A10-FADF7F03E271}"/>
              </a:ext>
            </a:extLst>
          </p:cNvPr>
          <p:cNvSpPr/>
          <p:nvPr/>
        </p:nvSpPr>
        <p:spPr>
          <a:xfrm>
            <a:off x="4847772" y="1531033"/>
            <a:ext cx="5820229" cy="5493882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178B54-A654-4876-8DBF-2DDE658FD8DE}"/>
              </a:ext>
            </a:extLst>
          </p:cNvPr>
          <p:cNvSpPr txBox="1"/>
          <p:nvPr/>
        </p:nvSpPr>
        <p:spPr>
          <a:xfrm>
            <a:off x="5036462" y="1939014"/>
            <a:ext cx="28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Video Prediction </a:t>
            </a:r>
            <a:endParaRPr lang="zh-TW" altLang="en-US" sz="2800" b="1" i="1" u="sng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FE6E700-4570-4E60-9A70-4F862E8D524F}"/>
              </a:ext>
            </a:extLst>
          </p:cNvPr>
          <p:cNvSpPr/>
          <p:nvPr/>
        </p:nvSpPr>
        <p:spPr>
          <a:xfrm>
            <a:off x="7126700" y="3231771"/>
            <a:ext cx="1557718" cy="1133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535E022-E183-409D-BCCA-2D5A92EA38B1}"/>
              </a:ext>
            </a:extLst>
          </p:cNvPr>
          <p:cNvCxnSpPr>
            <a:cxnSpLocks/>
          </p:cNvCxnSpPr>
          <p:nvPr/>
        </p:nvCxnSpPr>
        <p:spPr>
          <a:xfrm>
            <a:off x="6647549" y="3827578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782ED41-343C-4D78-A8D6-32BCDBE0560F}"/>
              </a:ext>
            </a:extLst>
          </p:cNvPr>
          <p:cNvGrpSpPr/>
          <p:nvPr/>
        </p:nvGrpSpPr>
        <p:grpSpPr>
          <a:xfrm>
            <a:off x="4937584" y="2962621"/>
            <a:ext cx="1965779" cy="1744920"/>
            <a:chOff x="3747405" y="3659303"/>
            <a:chExt cx="1965779" cy="174492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35EE8CC-4458-4C8C-9108-125928CD3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724" y="367752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9F6D3E3-F79F-4C73-A849-908CE580E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3192" y="3686267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DBB7C8D-7394-437A-9612-24714F6B0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405" y="365930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</p:grp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0C0FF8D-9FB6-4D5C-865E-EF691DF1D94D}"/>
              </a:ext>
            </a:extLst>
          </p:cNvPr>
          <p:cNvCxnSpPr>
            <a:cxnSpLocks/>
          </p:cNvCxnSpPr>
          <p:nvPr/>
        </p:nvCxnSpPr>
        <p:spPr>
          <a:xfrm>
            <a:off x="8759378" y="3784490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B4184F01-7CA8-41FF-94E5-F9196DE6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378" y="4797434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736D27C-D5EF-457F-B874-328CF54726D4}"/>
              </a:ext>
            </a:extLst>
          </p:cNvPr>
          <p:cNvSpPr/>
          <p:nvPr/>
        </p:nvSpPr>
        <p:spPr>
          <a:xfrm>
            <a:off x="4035605" y="84729"/>
            <a:ext cx="676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Source: 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https://github.com/dyelax/Adversarial_Video_Generation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75A401-8945-42BA-BBF4-F32275143007}"/>
              </a:ext>
            </a:extLst>
          </p:cNvPr>
          <p:cNvSpPr/>
          <p:nvPr/>
        </p:nvSpPr>
        <p:spPr>
          <a:xfrm>
            <a:off x="1140711" y="1358561"/>
            <a:ext cx="10790032" cy="6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99C300F-BDE8-4887-A842-C5BA976EF3C5}"/>
              </a:ext>
            </a:extLst>
          </p:cNvPr>
          <p:cNvSpPr txBox="1"/>
          <p:nvPr/>
        </p:nvSpPr>
        <p:spPr>
          <a:xfrm>
            <a:off x="2629354" y="5593730"/>
            <a:ext cx="174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Video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BB7482A-025D-45D8-9C08-DE42FDF4DEEC}"/>
                  </a:ext>
                </a:extLst>
              </p:cNvPr>
              <p:cNvSpPr txBox="1"/>
              <p:nvPr/>
            </p:nvSpPr>
            <p:spPr>
              <a:xfrm>
                <a:off x="9199688" y="3534521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BB7482A-025D-45D8-9C08-DE42FDF4D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688" y="3534521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CB2B7A5-A945-4844-BF60-43987FE03521}"/>
              </a:ext>
            </a:extLst>
          </p:cNvPr>
          <p:cNvCxnSpPr/>
          <p:nvPr/>
        </p:nvCxnSpPr>
        <p:spPr>
          <a:xfrm>
            <a:off x="9414875" y="4060529"/>
            <a:ext cx="0" cy="5909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3283573-0CA9-4B91-9D51-B2914EB39E46}"/>
              </a:ext>
            </a:extLst>
          </p:cNvPr>
          <p:cNvSpPr txBox="1"/>
          <p:nvPr/>
        </p:nvSpPr>
        <p:spPr>
          <a:xfrm>
            <a:off x="5253371" y="4889016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Previous frames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1D7BB47-FFE8-467A-916F-B66F389EA70C}"/>
              </a:ext>
            </a:extLst>
          </p:cNvPr>
          <p:cNvSpPr txBox="1"/>
          <p:nvPr/>
        </p:nvSpPr>
        <p:spPr>
          <a:xfrm>
            <a:off x="7948492" y="5077248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next frame</a:t>
            </a:r>
            <a:endParaRPr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DA7EA4-DFD1-45B9-AABD-82A1E372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03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444EF-1415-4E77-82FD-0D073BE5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is still challenging 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3B2E7-CB41-472E-819D-84EB1917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 and Discriminator needs to match each other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棋逢敵手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95A7B9-05CB-4D4F-B709-E6E2AA3672C2}"/>
              </a:ext>
            </a:extLst>
          </p:cNvPr>
          <p:cNvSpPr txBox="1"/>
          <p:nvPr/>
        </p:nvSpPr>
        <p:spPr>
          <a:xfrm>
            <a:off x="3283403" y="2653822"/>
            <a:ext cx="581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 fake images to fool discriminator 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D35C13-49E5-412F-9349-D1564EE3A2A5}"/>
              </a:ext>
            </a:extLst>
          </p:cNvPr>
          <p:cNvSpPr txBox="1"/>
          <p:nvPr/>
        </p:nvSpPr>
        <p:spPr>
          <a:xfrm>
            <a:off x="3548743" y="6197600"/>
            <a:ext cx="554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Tell the difference between real and fake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2D79A4F-FC97-44E5-93A4-B514C3F68711}"/>
              </a:ext>
            </a:extLst>
          </p:cNvPr>
          <p:cNvCxnSpPr>
            <a:cxnSpLocks/>
          </p:cNvCxnSpPr>
          <p:nvPr/>
        </p:nvCxnSpPr>
        <p:spPr>
          <a:xfrm>
            <a:off x="4537985" y="3307486"/>
            <a:ext cx="3423553" cy="119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F6CEDC6-A803-4BD1-B743-386F78F5C744}"/>
              </a:ext>
            </a:extLst>
          </p:cNvPr>
          <p:cNvCxnSpPr>
            <a:cxnSpLocks/>
          </p:cNvCxnSpPr>
          <p:nvPr/>
        </p:nvCxnSpPr>
        <p:spPr>
          <a:xfrm>
            <a:off x="4516211" y="6069022"/>
            <a:ext cx="3445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68ADCE5-FF0F-4A8E-9859-A599C8260B92}"/>
              </a:ext>
            </a:extLst>
          </p:cNvPr>
          <p:cNvCxnSpPr>
            <a:cxnSpLocks/>
          </p:cNvCxnSpPr>
          <p:nvPr/>
        </p:nvCxnSpPr>
        <p:spPr>
          <a:xfrm>
            <a:off x="7961537" y="5200604"/>
            <a:ext cx="0" cy="8452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4B4CF5F-4C3F-4635-9DFE-46A5831F03CE}"/>
              </a:ext>
            </a:extLst>
          </p:cNvPr>
          <p:cNvCxnSpPr>
            <a:cxnSpLocks/>
          </p:cNvCxnSpPr>
          <p:nvPr/>
        </p:nvCxnSpPr>
        <p:spPr>
          <a:xfrm>
            <a:off x="4516210" y="3319463"/>
            <a:ext cx="0" cy="8452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499551C-054A-4428-BABD-17D7FB2A0315}"/>
              </a:ext>
            </a:extLst>
          </p:cNvPr>
          <p:cNvCxnSpPr>
            <a:cxnSpLocks/>
          </p:cNvCxnSpPr>
          <p:nvPr/>
        </p:nvCxnSpPr>
        <p:spPr>
          <a:xfrm>
            <a:off x="7961537" y="3270476"/>
            <a:ext cx="0" cy="60147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8C568A8-62EF-41EE-A319-203BB5E4DEE1}"/>
              </a:ext>
            </a:extLst>
          </p:cNvPr>
          <p:cNvCxnSpPr>
            <a:cxnSpLocks/>
          </p:cNvCxnSpPr>
          <p:nvPr/>
        </p:nvCxnSpPr>
        <p:spPr>
          <a:xfrm flipV="1">
            <a:off x="4537984" y="5475380"/>
            <a:ext cx="0" cy="60147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1084F7F-2687-4021-8A8D-F92AA0CF48D3}"/>
              </a:ext>
            </a:extLst>
          </p:cNvPr>
          <p:cNvSpPr/>
          <p:nvPr/>
        </p:nvSpPr>
        <p:spPr>
          <a:xfrm>
            <a:off x="3283403" y="3850771"/>
            <a:ext cx="2465614" cy="164918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77F716A-5EB6-4011-936D-ECF289BB7207}"/>
              </a:ext>
            </a:extLst>
          </p:cNvPr>
          <p:cNvSpPr/>
          <p:nvPr/>
        </p:nvSpPr>
        <p:spPr>
          <a:xfrm>
            <a:off x="6704237" y="3871947"/>
            <a:ext cx="2514600" cy="16068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6B94BA67-793F-4D7D-ABCA-FE29A5AC251F}"/>
              </a:ext>
            </a:extLst>
          </p:cNvPr>
          <p:cNvSpPr/>
          <p:nvPr/>
        </p:nvSpPr>
        <p:spPr>
          <a:xfrm>
            <a:off x="8173829" y="5189942"/>
            <a:ext cx="2302309" cy="931794"/>
          </a:xfrm>
          <a:prstGeom prst="wedgeRoundRectCallout">
            <a:avLst>
              <a:gd name="adj1" fmla="val -48063"/>
              <a:gd name="adj2" fmla="val -664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cannot tell the difference ……</a:t>
            </a:r>
            <a:endParaRPr lang="zh-TW" altLang="en-US" sz="2400" dirty="0"/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C0ED3DF9-5799-4ACD-AE6C-DA65DCC07E74}"/>
              </a:ext>
            </a:extLst>
          </p:cNvPr>
          <p:cNvSpPr/>
          <p:nvPr/>
        </p:nvSpPr>
        <p:spPr>
          <a:xfrm>
            <a:off x="1756655" y="5234175"/>
            <a:ext cx="2465613" cy="829746"/>
          </a:xfrm>
          <a:prstGeom prst="wedgeRoundRectCallout">
            <a:avLst>
              <a:gd name="adj1" fmla="val 28533"/>
              <a:gd name="adj2" fmla="val -82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Fail to improve ...</a:t>
            </a:r>
            <a:endParaRPr lang="zh-TW" altLang="en-US" sz="2400" dirty="0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2044AA54-C755-4602-A8D9-42EE7432FDBC}"/>
              </a:ext>
            </a:extLst>
          </p:cNvPr>
          <p:cNvSpPr/>
          <p:nvPr/>
        </p:nvSpPr>
        <p:spPr>
          <a:xfrm>
            <a:off x="8202388" y="3279016"/>
            <a:ext cx="2465613" cy="829746"/>
          </a:xfrm>
          <a:prstGeom prst="wedgeRoundRectCallout">
            <a:avLst>
              <a:gd name="adj1" fmla="val -44977"/>
              <a:gd name="adj2" fmla="val 713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Fail to improve ...</a:t>
            </a:r>
            <a:endParaRPr lang="zh-TW" altLang="en-US" sz="2400" dirty="0"/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F1A38699-D9D9-4302-B602-460B4CFA81DD}"/>
              </a:ext>
            </a:extLst>
          </p:cNvPr>
          <p:cNvSpPr/>
          <p:nvPr/>
        </p:nvSpPr>
        <p:spPr>
          <a:xfrm>
            <a:off x="1850569" y="3199261"/>
            <a:ext cx="2302309" cy="931794"/>
          </a:xfrm>
          <a:prstGeom prst="wedgeRoundRectCallout">
            <a:avLst>
              <a:gd name="adj1" fmla="val 29952"/>
              <a:gd name="adj2" fmla="val 77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Cannot fool the discriminator 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207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9ABDF-73BD-4782-AB5F-FE7EE201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Possible Solution?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FD2C46C-F4D1-46B9-8A94-CAB96865EE42}"/>
              </a:ext>
            </a:extLst>
          </p:cNvPr>
          <p:cNvGrpSpPr/>
          <p:nvPr/>
        </p:nvGrpSpPr>
        <p:grpSpPr>
          <a:xfrm>
            <a:off x="6993347" y="134799"/>
            <a:ext cx="3214084" cy="2100682"/>
            <a:chOff x="644126" y="4258170"/>
            <a:chExt cx="3652768" cy="23874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7BA7DBB-8927-4F4A-BF8B-7AA72724D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13A7248-EE06-4F47-A120-EAEA3E96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DFE22CD-6EF0-4AD1-BC48-79E7A1EE4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E41603F-A424-472A-AF6F-ADAEDD646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AD50D97-C150-4E22-8886-48F2AFF69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D069083-CF4C-433F-814C-A6049FB3A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C76B37C-6C84-4FCE-8CA6-2595A2B7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874EBD5-6DB0-45CA-93B1-57EB103B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B38C2CF-D0FC-4879-BEAA-1187387F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F83BC37-C88B-4215-B211-52E0010E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FAE07F8-9BDB-456C-AAE7-2D93B69B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4E28189F-1C0D-4546-89E8-A9D5398DF6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88" y="2060146"/>
            <a:ext cx="805004" cy="80500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7686370-F651-4CA2-97AA-176B16662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59" y="2034746"/>
            <a:ext cx="805004" cy="80500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FDC0430-1957-45FB-80EA-9CF5666E9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30" y="2034746"/>
            <a:ext cx="805004" cy="80500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789A965-F8CA-4A15-A917-095CAD21E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01" y="2035166"/>
            <a:ext cx="804584" cy="80458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E8B63CC-B634-43F0-A515-DD0074CA4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52" y="2060566"/>
            <a:ext cx="804584" cy="804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7266063-7187-4CCB-9DAF-5203F78ED002}"/>
                  </a:ext>
                </a:extLst>
              </p:cNvPr>
              <p:cNvSpPr txBox="1"/>
              <p:nvPr/>
            </p:nvSpPr>
            <p:spPr>
              <a:xfrm>
                <a:off x="3693788" y="296867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7266063-7187-4CCB-9DAF-5203F78ED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788" y="2968672"/>
                <a:ext cx="725135" cy="10204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9DED67C-6A5A-4379-9842-20414D2C7335}"/>
                  </a:ext>
                </a:extLst>
              </p:cNvPr>
              <p:cNvSpPr txBox="1"/>
              <p:nvPr/>
            </p:nvSpPr>
            <p:spPr>
              <a:xfrm>
                <a:off x="5213193" y="296867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9DED67C-6A5A-4379-9842-20414D2C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193" y="2968672"/>
                <a:ext cx="725135" cy="10204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F639258-3BAB-4008-BADB-D29481B6833A}"/>
                  </a:ext>
                </a:extLst>
              </p:cNvPr>
              <p:cNvSpPr txBox="1"/>
              <p:nvPr/>
            </p:nvSpPr>
            <p:spPr>
              <a:xfrm>
                <a:off x="2236959" y="2945599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F639258-3BAB-4008-BADB-D29481B68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9" y="2945599"/>
                <a:ext cx="725135" cy="10204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A1A072E-EAFD-4446-AFF9-0355DCBA0881}"/>
                  </a:ext>
                </a:extLst>
              </p:cNvPr>
              <p:cNvSpPr txBox="1"/>
              <p:nvPr/>
            </p:nvSpPr>
            <p:spPr>
              <a:xfrm>
                <a:off x="6692454" y="296867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A1A072E-EAFD-4446-AFF9-0355DCBA0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454" y="2968672"/>
                <a:ext cx="725135" cy="10204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CA3E17D-39FA-40D0-BB5A-C6CFE4DBE7B3}"/>
                  </a:ext>
                </a:extLst>
              </p:cNvPr>
              <p:cNvSpPr txBox="1"/>
              <p:nvPr/>
            </p:nvSpPr>
            <p:spPr>
              <a:xfrm>
                <a:off x="8176210" y="2945599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CA3E17D-39FA-40D0-BB5A-C6CFE4DBE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210" y="2945599"/>
                <a:ext cx="725135" cy="10204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498790-7135-4110-9446-B7DA5F59D6C2}"/>
              </a:ext>
            </a:extLst>
          </p:cNvPr>
          <p:cNvGrpSpPr/>
          <p:nvPr/>
        </p:nvGrpSpPr>
        <p:grpSpPr>
          <a:xfrm>
            <a:off x="2985258" y="4272203"/>
            <a:ext cx="6160101" cy="1020472"/>
            <a:chOff x="1609240" y="2472549"/>
            <a:chExt cx="6160101" cy="1020472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E9DCA57-9A42-4B26-9F09-2CF290649845}"/>
                </a:ext>
              </a:extLst>
            </p:cNvPr>
            <p:cNvSpPr/>
            <p:nvPr/>
          </p:nvSpPr>
          <p:spPr>
            <a:xfrm>
              <a:off x="3113228" y="2580501"/>
              <a:ext cx="1393635" cy="8045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Network</a:t>
              </a:r>
              <a:endParaRPr lang="zh-TW" altLang="en-US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B249FD43-03CA-40FC-9636-F810BCB01BE6}"/>
                </a:ext>
              </a:extLst>
            </p:cNvPr>
            <p:cNvCxnSpPr>
              <a:cxnSpLocks/>
            </p:cNvCxnSpPr>
            <p:nvPr/>
          </p:nvCxnSpPr>
          <p:spPr>
            <a:xfrm>
              <a:off x="2390963" y="2982785"/>
              <a:ext cx="68422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DB925EC0-BD19-4C72-84AF-FBA0EE3BE3C8}"/>
                    </a:ext>
                  </a:extLst>
                </p:cNvPr>
                <p:cNvSpPr txBox="1"/>
                <p:nvPr/>
              </p:nvSpPr>
              <p:spPr>
                <a:xfrm>
                  <a:off x="1609240" y="2472549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DB925EC0-BD19-4C72-84AF-FBA0EE3BE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9240" y="2472549"/>
                  <a:ext cx="725135" cy="102047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04377D10-9CA0-4D70-919F-FB7AAA07D54A}"/>
                </a:ext>
              </a:extLst>
            </p:cNvPr>
            <p:cNvCxnSpPr>
              <a:cxnSpLocks/>
            </p:cNvCxnSpPr>
            <p:nvPr/>
          </p:nvCxnSpPr>
          <p:spPr>
            <a:xfrm>
              <a:off x="4596436" y="2982785"/>
              <a:ext cx="68422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3A48F762-417F-493E-8F08-45E67B2DD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4337" y="2586992"/>
              <a:ext cx="805004" cy="805004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8F3F6E8-C9DC-4D71-ACA7-833BBA38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GlowEdges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3599" y="2580065"/>
              <a:ext cx="805004" cy="805004"/>
            </a:xfrm>
            <a:prstGeom prst="rect">
              <a:avLst/>
            </a:prstGeom>
          </p:spPr>
        </p:pic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23DF956C-2959-4D31-8DBB-B140AED1F0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7723" y="2982785"/>
              <a:ext cx="599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E1024A2-628D-4126-A90D-4F9AC3D478E8}"/>
              </a:ext>
            </a:extLst>
          </p:cNvPr>
          <p:cNvSpPr txBox="1"/>
          <p:nvPr/>
        </p:nvSpPr>
        <p:spPr>
          <a:xfrm>
            <a:off x="5558944" y="5256191"/>
            <a:ext cx="495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Using typical learning approaches? 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19AB0F8-5521-4C81-B037-F10A560C9ECF}"/>
              </a:ext>
            </a:extLst>
          </p:cNvPr>
          <p:cNvSpPr txBox="1"/>
          <p:nvPr/>
        </p:nvSpPr>
        <p:spPr>
          <a:xfrm>
            <a:off x="2060335" y="5814393"/>
            <a:ext cx="83661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Generative Latent Optimization (GLO), </a:t>
            </a:r>
            <a:r>
              <a:rPr lang="en-US" altLang="zh-TW" kern="1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https://arxiv.org/abs/1707.05776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defTabSz="457200">
              <a:defRPr/>
            </a:pPr>
            <a:r>
              <a:rPr lang="en-US" altLang="zh-TW" sz="2400" kern="18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Gradient Origin Networks,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https://arxiv.org/abs/2007.02798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26D180-EC71-4C31-8D8F-BA60BA5F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E218D97-057B-4649-A039-448A1754A34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 defTabSz="457200">
                <a:defRPr/>
              </a:pPr>
              <a:t>31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73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37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C91AEFA-5382-4D5F-B045-4BDABBE4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089" y="1315456"/>
            <a:ext cx="10515600" cy="2852737"/>
          </a:xfrm>
        </p:spPr>
        <p:txBody>
          <a:bodyPr/>
          <a:lstStyle/>
          <a:p>
            <a:r>
              <a:rPr lang="en-US" altLang="zh-TW" dirty="0"/>
              <a:t>Evaluation of Generation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60D282-5CE1-4316-A3C9-B0510DE5C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76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7AD20B-34D9-47C9-A645-91FB31CD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Quality of Image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D4BAA9-3F35-4BA4-8696-41C6003B9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Human evaluation is expensive (and sometimes unfair/unstable).</a:t>
            </a:r>
          </a:p>
          <a:p>
            <a:r>
              <a:rPr lang="en-US" altLang="zh-TW" dirty="0"/>
              <a:t>How to evaluate the quality of the generated images automatically?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D7D2C0-4C01-4A38-A1DB-87B29822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851D97-E60E-428B-848F-AB80ACBABEAE}"/>
              </a:ext>
            </a:extLst>
          </p:cNvPr>
          <p:cNvSpPr/>
          <p:nvPr/>
        </p:nvSpPr>
        <p:spPr>
          <a:xfrm>
            <a:off x="4252174" y="4039222"/>
            <a:ext cx="2127411" cy="977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Off-the-shelf Image Classifier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11A59D1-3F1B-4E6F-94BD-96F37151E6A7}"/>
                  </a:ext>
                </a:extLst>
              </p:cNvPr>
              <p:cNvSpPr txBox="1"/>
              <p:nvPr/>
            </p:nvSpPr>
            <p:spPr>
              <a:xfrm>
                <a:off x="2222601" y="427306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11A59D1-3F1B-4E6F-94BD-96F37151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1" y="4273061"/>
                <a:ext cx="245708" cy="369332"/>
              </a:xfrm>
              <a:prstGeom prst="rect">
                <a:avLst/>
              </a:prstGeom>
              <a:blipFill>
                <a:blip r:embed="rId2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EA199AB-7B28-49DE-B3C7-D855A46CD363}"/>
                  </a:ext>
                </a:extLst>
              </p:cNvPr>
              <p:cNvSpPr txBox="1"/>
              <p:nvPr/>
            </p:nvSpPr>
            <p:spPr>
              <a:xfrm>
                <a:off x="9119910" y="4371488"/>
                <a:ext cx="948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EA199AB-7B28-49DE-B3C7-D855A46C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910" y="4371488"/>
                <a:ext cx="948016" cy="369332"/>
              </a:xfrm>
              <a:prstGeom prst="rect">
                <a:avLst/>
              </a:prstGeom>
              <a:blipFill>
                <a:blip r:embed="rId3"/>
                <a:stretch>
                  <a:fillRect l="-705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6308D96A-77B1-4917-8874-178469F4F7B9}"/>
              </a:ext>
            </a:extLst>
          </p:cNvPr>
          <p:cNvSpPr txBox="1"/>
          <p:nvPr/>
        </p:nvSpPr>
        <p:spPr>
          <a:xfrm>
            <a:off x="6861778" y="5217514"/>
            <a:ext cx="3588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Concentrated distribution means higher visual quality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30993B1-B52C-427C-B950-DD3A165F58A0}"/>
              </a:ext>
            </a:extLst>
          </p:cNvPr>
          <p:cNvSpPr txBox="1"/>
          <p:nvPr/>
        </p:nvSpPr>
        <p:spPr>
          <a:xfrm>
            <a:off x="4141737" y="4949145"/>
            <a:ext cx="2478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e.g., Inception net, VGG, etc.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0B95782-C0DC-4267-AB92-B680286A2663}"/>
              </a:ext>
            </a:extLst>
          </p:cNvPr>
          <p:cNvGrpSpPr/>
          <p:nvPr/>
        </p:nvGrpSpPr>
        <p:grpSpPr>
          <a:xfrm>
            <a:off x="7084847" y="3787597"/>
            <a:ext cx="1914571" cy="1237797"/>
            <a:chOff x="6716501" y="1538480"/>
            <a:chExt cx="1914571" cy="123779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19603EE5-3F3C-4E18-86B2-2520B1446140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0DCFF99-B607-40B9-99A6-9C4B06E1AB5E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30B1308-8582-41BC-8A8D-2B4D46851E4B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652CF0F-D216-4AE5-981B-6C928CE49E49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31BF4632-2B72-48F5-A1B0-2D05A43C8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8D8149C-F16E-4435-9343-D8754CF216D6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1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E3AFC52-DCE0-4942-8573-56C9961B1087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2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7BA066F-2B5B-4860-B411-3B5A7D8FB906}"/>
                </a:ext>
              </a:extLst>
            </p:cNvPr>
            <p:cNvSpPr txBox="1"/>
            <p:nvPr/>
          </p:nvSpPr>
          <p:spPr>
            <a:xfrm>
              <a:off x="7768029" y="2350274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3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FC9E21B-7C3E-43B4-BF59-764BF11A5362}"/>
              </a:ext>
            </a:extLst>
          </p:cNvPr>
          <p:cNvCxnSpPr>
            <a:cxnSpLocks/>
          </p:cNvCxnSpPr>
          <p:nvPr/>
        </p:nvCxnSpPr>
        <p:spPr>
          <a:xfrm>
            <a:off x="3548233" y="4556154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E9E6370-7416-4AC7-8092-48806C9D9695}"/>
              </a:ext>
            </a:extLst>
          </p:cNvPr>
          <p:cNvCxnSpPr>
            <a:cxnSpLocks/>
          </p:cNvCxnSpPr>
          <p:nvPr/>
        </p:nvCxnSpPr>
        <p:spPr>
          <a:xfrm>
            <a:off x="6438058" y="4556154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3151F596-0821-4D7A-9590-EA347CE21C9F}"/>
              </a:ext>
            </a:extLst>
          </p:cNvPr>
          <p:cNvSpPr/>
          <p:nvPr/>
        </p:nvSpPr>
        <p:spPr>
          <a:xfrm>
            <a:off x="2605759" y="4113759"/>
            <a:ext cx="851448" cy="8123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48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4" grpId="0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Diversity - Mode Collapse 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24" y="1627605"/>
            <a:ext cx="4735694" cy="4735694"/>
          </a:xfr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C5C17B9F-7860-449F-81BA-4725E323EB51}"/>
              </a:ext>
            </a:extLst>
          </p:cNvPr>
          <p:cNvGrpSpPr/>
          <p:nvPr/>
        </p:nvGrpSpPr>
        <p:grpSpPr>
          <a:xfrm>
            <a:off x="2356064" y="2508610"/>
            <a:ext cx="3630614" cy="972880"/>
            <a:chOff x="6011863" y="244287"/>
            <a:chExt cx="3874742" cy="972880"/>
          </a:xfrm>
        </p:grpSpPr>
        <p:sp>
          <p:nvSpPr>
            <p:cNvPr id="6" name="星形: 五角 5">
              <a:extLst>
                <a:ext uri="{FF2B5EF4-FFF2-40B4-BE49-F238E27FC236}">
                  <a16:creationId xmlns:a16="http://schemas.microsoft.com/office/drawing/2014/main" id="{9DD0C1E0-749B-478F-AA10-6180856BEBAF}"/>
                </a:ext>
              </a:extLst>
            </p:cNvPr>
            <p:cNvSpPr/>
            <p:nvPr/>
          </p:nvSpPr>
          <p:spPr>
            <a:xfrm>
              <a:off x="6011863" y="30934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星形: 五角 7">
              <a:extLst>
                <a:ext uri="{FF2B5EF4-FFF2-40B4-BE49-F238E27FC236}">
                  <a16:creationId xmlns:a16="http://schemas.microsoft.com/office/drawing/2014/main" id="{C76A2FD6-0822-4FCB-9C79-72F67E9B01B0}"/>
                </a:ext>
              </a:extLst>
            </p:cNvPr>
            <p:cNvSpPr/>
            <p:nvPr/>
          </p:nvSpPr>
          <p:spPr>
            <a:xfrm>
              <a:off x="6011863" y="812048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DF1C0A2-BE95-44BF-95DE-9879CBCF7A95}"/>
                </a:ext>
              </a:extLst>
            </p:cNvPr>
            <p:cNvSpPr txBox="1"/>
            <p:nvPr/>
          </p:nvSpPr>
          <p:spPr>
            <a:xfrm>
              <a:off x="6354246" y="244287"/>
              <a:ext cx="353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: real data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6CDF33A-8BC1-4865-A6D3-B9FC3051DFCB}"/>
                </a:ext>
              </a:extLst>
            </p:cNvPr>
            <p:cNvSpPr txBox="1"/>
            <p:nvPr/>
          </p:nvSpPr>
          <p:spPr>
            <a:xfrm>
              <a:off x="6352310" y="755502"/>
              <a:ext cx="2508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: generated data </a:t>
              </a:r>
              <a:endParaRPr lang="zh-TW" altLang="en-US" sz="2400" dirty="0"/>
            </a:p>
          </p:txBody>
        </p:sp>
      </p:grp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4CC08898-BCC6-4D63-B277-959A22165CD8}"/>
              </a:ext>
            </a:extLst>
          </p:cNvPr>
          <p:cNvSpPr/>
          <p:nvPr/>
        </p:nvSpPr>
        <p:spPr>
          <a:xfrm>
            <a:off x="3340758" y="404716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007BC8CE-3EBD-4A33-90B6-02E8EF56DED9}"/>
              </a:ext>
            </a:extLst>
          </p:cNvPr>
          <p:cNvSpPr/>
          <p:nvPr/>
        </p:nvSpPr>
        <p:spPr>
          <a:xfrm>
            <a:off x="3319348" y="473477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6AEE11C7-F150-4242-9DC5-B55CAC802F64}"/>
              </a:ext>
            </a:extLst>
          </p:cNvPr>
          <p:cNvSpPr/>
          <p:nvPr/>
        </p:nvSpPr>
        <p:spPr>
          <a:xfrm>
            <a:off x="2600268" y="4923488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1F1BE94C-68BA-48E1-BEA2-B4D88124F155}"/>
              </a:ext>
            </a:extLst>
          </p:cNvPr>
          <p:cNvSpPr/>
          <p:nvPr/>
        </p:nvSpPr>
        <p:spPr>
          <a:xfrm>
            <a:off x="4574229" y="5729148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ED6E73A5-ECE4-4955-AC01-D28772A89C71}"/>
              </a:ext>
            </a:extLst>
          </p:cNvPr>
          <p:cNvSpPr/>
          <p:nvPr/>
        </p:nvSpPr>
        <p:spPr>
          <a:xfrm>
            <a:off x="4308383" y="442898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B6803178-44D2-44B3-98BC-A029E3B754F4}"/>
              </a:ext>
            </a:extLst>
          </p:cNvPr>
          <p:cNvSpPr/>
          <p:nvPr/>
        </p:nvSpPr>
        <p:spPr>
          <a:xfrm>
            <a:off x="3549839" y="499941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387CA274-0799-4956-B3A4-67184C6EB86E}"/>
              </a:ext>
            </a:extLst>
          </p:cNvPr>
          <p:cNvSpPr/>
          <p:nvPr/>
        </p:nvSpPr>
        <p:spPr>
          <a:xfrm>
            <a:off x="3778248" y="5089268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C12247D6-C49E-4A4A-BA36-BCCF70FE8779}"/>
              </a:ext>
            </a:extLst>
          </p:cNvPr>
          <p:cNvSpPr/>
          <p:nvPr/>
        </p:nvSpPr>
        <p:spPr>
          <a:xfrm>
            <a:off x="3394707" y="495476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星形: 五角 18">
            <a:extLst>
              <a:ext uri="{FF2B5EF4-FFF2-40B4-BE49-F238E27FC236}">
                <a16:creationId xmlns:a16="http://schemas.microsoft.com/office/drawing/2014/main" id="{011D0AA8-47F4-47D3-B11E-CFA3E1B76B7A}"/>
              </a:ext>
            </a:extLst>
          </p:cNvPr>
          <p:cNvSpPr/>
          <p:nvPr/>
        </p:nvSpPr>
        <p:spPr>
          <a:xfrm>
            <a:off x="3679936" y="4792608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1E1F7BEB-1F09-4D40-B293-5B9F00BBBA65}"/>
              </a:ext>
            </a:extLst>
          </p:cNvPr>
          <p:cNvSpPr/>
          <p:nvPr/>
        </p:nvSpPr>
        <p:spPr>
          <a:xfrm>
            <a:off x="3262101" y="589664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C1D7B85C-DB7A-496D-8711-81BB36126471}"/>
              </a:ext>
            </a:extLst>
          </p:cNvPr>
          <p:cNvSpPr/>
          <p:nvPr/>
        </p:nvSpPr>
        <p:spPr>
          <a:xfrm>
            <a:off x="2343501" y="411959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165D3745-C57E-4D15-AF91-2B37F5619A76}"/>
              </a:ext>
            </a:extLst>
          </p:cNvPr>
          <p:cNvSpPr/>
          <p:nvPr/>
        </p:nvSpPr>
        <p:spPr>
          <a:xfrm>
            <a:off x="2302292" y="5836841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星形: 五角 23">
            <a:extLst>
              <a:ext uri="{FF2B5EF4-FFF2-40B4-BE49-F238E27FC236}">
                <a16:creationId xmlns:a16="http://schemas.microsoft.com/office/drawing/2014/main" id="{ECC7372D-32E2-4346-8ED7-07D61D1C46F1}"/>
              </a:ext>
            </a:extLst>
          </p:cNvPr>
          <p:cNvSpPr/>
          <p:nvPr/>
        </p:nvSpPr>
        <p:spPr>
          <a:xfrm>
            <a:off x="3537322" y="524122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星形: 五角 24">
            <a:extLst>
              <a:ext uri="{FF2B5EF4-FFF2-40B4-BE49-F238E27FC236}">
                <a16:creationId xmlns:a16="http://schemas.microsoft.com/office/drawing/2014/main" id="{47D0A8F1-D602-471C-BF69-9B14A19E8F2E}"/>
              </a:ext>
            </a:extLst>
          </p:cNvPr>
          <p:cNvSpPr/>
          <p:nvPr/>
        </p:nvSpPr>
        <p:spPr>
          <a:xfrm>
            <a:off x="3312818" y="507544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星形: 五角 25">
            <a:extLst>
              <a:ext uri="{FF2B5EF4-FFF2-40B4-BE49-F238E27FC236}">
                <a16:creationId xmlns:a16="http://schemas.microsoft.com/office/drawing/2014/main" id="{39685C8F-B005-4B87-9C0E-84521B9306AD}"/>
              </a:ext>
            </a:extLst>
          </p:cNvPr>
          <p:cNvSpPr/>
          <p:nvPr/>
        </p:nvSpPr>
        <p:spPr>
          <a:xfrm>
            <a:off x="3892856" y="410797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星形: 五角 26">
            <a:extLst>
              <a:ext uri="{FF2B5EF4-FFF2-40B4-BE49-F238E27FC236}">
                <a16:creationId xmlns:a16="http://schemas.microsoft.com/office/drawing/2014/main" id="{95823B71-3B39-4BB9-A636-9CA1C23A80D8}"/>
              </a:ext>
            </a:extLst>
          </p:cNvPr>
          <p:cNvSpPr/>
          <p:nvPr/>
        </p:nvSpPr>
        <p:spPr>
          <a:xfrm>
            <a:off x="2152650" y="471676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星形: 五角 27">
            <a:extLst>
              <a:ext uri="{FF2B5EF4-FFF2-40B4-BE49-F238E27FC236}">
                <a16:creationId xmlns:a16="http://schemas.microsoft.com/office/drawing/2014/main" id="{537D390F-152D-4664-9DCF-46F9997C9B74}"/>
              </a:ext>
            </a:extLst>
          </p:cNvPr>
          <p:cNvSpPr/>
          <p:nvPr/>
        </p:nvSpPr>
        <p:spPr>
          <a:xfrm>
            <a:off x="2813235" y="4317183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星形: 五角 28">
            <a:extLst>
              <a:ext uri="{FF2B5EF4-FFF2-40B4-BE49-F238E27FC236}">
                <a16:creationId xmlns:a16="http://schemas.microsoft.com/office/drawing/2014/main" id="{7FE31518-1B24-4C19-9290-B08374D35474}"/>
              </a:ext>
            </a:extLst>
          </p:cNvPr>
          <p:cNvSpPr/>
          <p:nvPr/>
        </p:nvSpPr>
        <p:spPr>
          <a:xfrm>
            <a:off x="2964836" y="546394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星形: 五角 29">
            <a:extLst>
              <a:ext uri="{FF2B5EF4-FFF2-40B4-BE49-F238E27FC236}">
                <a16:creationId xmlns:a16="http://schemas.microsoft.com/office/drawing/2014/main" id="{264E3E17-2881-41BE-B407-49E0182AA452}"/>
              </a:ext>
            </a:extLst>
          </p:cNvPr>
          <p:cNvSpPr/>
          <p:nvPr/>
        </p:nvSpPr>
        <p:spPr>
          <a:xfrm>
            <a:off x="4130732" y="5711033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星形: 五角 30">
            <a:extLst>
              <a:ext uri="{FF2B5EF4-FFF2-40B4-BE49-F238E27FC236}">
                <a16:creationId xmlns:a16="http://schemas.microsoft.com/office/drawing/2014/main" id="{6FC23852-09DF-40AF-93FC-19434A7D3649}"/>
              </a:ext>
            </a:extLst>
          </p:cNvPr>
          <p:cNvSpPr/>
          <p:nvPr/>
        </p:nvSpPr>
        <p:spPr>
          <a:xfrm>
            <a:off x="3730766" y="6035926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星形: 五角 31">
            <a:extLst>
              <a:ext uri="{FF2B5EF4-FFF2-40B4-BE49-F238E27FC236}">
                <a16:creationId xmlns:a16="http://schemas.microsoft.com/office/drawing/2014/main" id="{696D55D1-06AA-430A-AB79-6E4C4993B348}"/>
              </a:ext>
            </a:extLst>
          </p:cNvPr>
          <p:cNvSpPr/>
          <p:nvPr/>
        </p:nvSpPr>
        <p:spPr>
          <a:xfrm>
            <a:off x="4212058" y="5066028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2EE84C-DF48-47FF-B91C-02E5AB60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393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Diversity - Mode Dropping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2EE84C-DF48-47FF-B91C-02E5AB60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35</a:t>
            </a:fld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B058927-9738-4849-9FA8-AF46A9A2D9A8}"/>
              </a:ext>
            </a:extLst>
          </p:cNvPr>
          <p:cNvGrpSpPr/>
          <p:nvPr/>
        </p:nvGrpSpPr>
        <p:grpSpPr>
          <a:xfrm>
            <a:off x="5203242" y="1684291"/>
            <a:ext cx="1805767" cy="1226688"/>
            <a:chOff x="4864154" y="467366"/>
            <a:chExt cx="1805767" cy="1226688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7C5F775A-B743-458B-946A-4479D253B82F}"/>
                </a:ext>
              </a:extLst>
            </p:cNvPr>
            <p:cNvGrpSpPr/>
            <p:nvPr/>
          </p:nvGrpSpPr>
          <p:grpSpPr>
            <a:xfrm>
              <a:off x="4864154" y="467366"/>
              <a:ext cx="1701831" cy="1226688"/>
              <a:chOff x="8515350" y="973636"/>
              <a:chExt cx="1701831" cy="1226688"/>
            </a:xfrm>
          </p:grpSpPr>
          <p:sp>
            <p:nvSpPr>
              <p:cNvPr id="36" name="星形: 五角 35">
                <a:extLst>
                  <a:ext uri="{FF2B5EF4-FFF2-40B4-BE49-F238E27FC236}">
                    <a16:creationId xmlns:a16="http://schemas.microsoft.com/office/drawing/2014/main" id="{16283A8A-BD30-4414-9B71-B2C36B12065A}"/>
                  </a:ext>
                </a:extLst>
              </p:cNvPr>
              <p:cNvSpPr/>
              <p:nvPr/>
            </p:nvSpPr>
            <p:spPr>
              <a:xfrm>
                <a:off x="9580512" y="973636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星形: 五角 36">
                <a:extLst>
                  <a:ext uri="{FF2B5EF4-FFF2-40B4-BE49-F238E27FC236}">
                    <a16:creationId xmlns:a16="http://schemas.microsoft.com/office/drawing/2014/main" id="{55413E40-8D77-4096-9D3A-D213987AB0D8}"/>
                  </a:ext>
                </a:extLst>
              </p:cNvPr>
              <p:cNvSpPr/>
              <p:nvPr/>
            </p:nvSpPr>
            <p:spPr>
              <a:xfrm>
                <a:off x="8994317" y="145461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星形: 五角 37">
                <a:extLst>
                  <a:ext uri="{FF2B5EF4-FFF2-40B4-BE49-F238E27FC236}">
                    <a16:creationId xmlns:a16="http://schemas.microsoft.com/office/drawing/2014/main" id="{65BB1FC4-F41E-45BD-8875-251BECABDA25}"/>
                  </a:ext>
                </a:extLst>
              </p:cNvPr>
              <p:cNvSpPr/>
              <p:nvPr/>
            </p:nvSpPr>
            <p:spPr>
              <a:xfrm>
                <a:off x="8737059" y="1761152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9" name="星形: 五角 38">
                <a:extLst>
                  <a:ext uri="{FF2B5EF4-FFF2-40B4-BE49-F238E27FC236}">
                    <a16:creationId xmlns:a16="http://schemas.microsoft.com/office/drawing/2014/main" id="{CBF7F941-B690-45CE-A286-D1FCA7955C40}"/>
                  </a:ext>
                </a:extLst>
              </p:cNvPr>
              <p:cNvSpPr/>
              <p:nvPr/>
            </p:nvSpPr>
            <p:spPr>
              <a:xfrm>
                <a:off x="9507495" y="1504941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星形: 五角 39">
                <a:extLst>
                  <a:ext uri="{FF2B5EF4-FFF2-40B4-BE49-F238E27FC236}">
                    <a16:creationId xmlns:a16="http://schemas.microsoft.com/office/drawing/2014/main" id="{82B06FB4-305D-42E1-91FD-7ADA5F2508B2}"/>
                  </a:ext>
                </a:extLst>
              </p:cNvPr>
              <p:cNvSpPr/>
              <p:nvPr/>
            </p:nvSpPr>
            <p:spPr>
              <a:xfrm>
                <a:off x="8782216" y="1020377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星形: 五角 40">
                <a:extLst>
                  <a:ext uri="{FF2B5EF4-FFF2-40B4-BE49-F238E27FC236}">
                    <a16:creationId xmlns:a16="http://schemas.microsoft.com/office/drawing/2014/main" id="{3EB5BC9E-E1B8-46E8-AE92-89A61A6083D3}"/>
                  </a:ext>
                </a:extLst>
              </p:cNvPr>
              <p:cNvSpPr/>
              <p:nvPr/>
            </p:nvSpPr>
            <p:spPr>
              <a:xfrm>
                <a:off x="9201370" y="186876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2" name="星形: 五角 41">
                <a:extLst>
                  <a:ext uri="{FF2B5EF4-FFF2-40B4-BE49-F238E27FC236}">
                    <a16:creationId xmlns:a16="http://schemas.microsoft.com/office/drawing/2014/main" id="{915B36A5-5846-4F60-95C0-3F97601FDB17}"/>
                  </a:ext>
                </a:extLst>
              </p:cNvPr>
              <p:cNvSpPr/>
              <p:nvPr/>
            </p:nvSpPr>
            <p:spPr>
              <a:xfrm>
                <a:off x="9885621" y="1313595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星形: 五角 42">
                <a:extLst>
                  <a:ext uri="{FF2B5EF4-FFF2-40B4-BE49-F238E27FC236}">
                    <a16:creationId xmlns:a16="http://schemas.microsoft.com/office/drawing/2014/main" id="{F8441EFD-CD48-41BA-B50F-7D04A671373C}"/>
                  </a:ext>
                </a:extLst>
              </p:cNvPr>
              <p:cNvSpPr/>
              <p:nvPr/>
            </p:nvSpPr>
            <p:spPr>
              <a:xfrm>
                <a:off x="8515350" y="1339161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星形: 五角 43">
                <a:extLst>
                  <a:ext uri="{FF2B5EF4-FFF2-40B4-BE49-F238E27FC236}">
                    <a16:creationId xmlns:a16="http://schemas.microsoft.com/office/drawing/2014/main" id="{514F623A-4533-4FE5-8B84-6EF86ED70E31}"/>
                  </a:ext>
                </a:extLst>
              </p:cNvPr>
              <p:cNvSpPr/>
              <p:nvPr/>
            </p:nvSpPr>
            <p:spPr>
              <a:xfrm>
                <a:off x="9204868" y="115221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星形: 五角 44">
                <a:extLst>
                  <a:ext uri="{FF2B5EF4-FFF2-40B4-BE49-F238E27FC236}">
                    <a16:creationId xmlns:a16="http://schemas.microsoft.com/office/drawing/2014/main" id="{083300FD-F27C-4E4F-837B-D967459DCF6B}"/>
                  </a:ext>
                </a:extLst>
              </p:cNvPr>
              <p:cNvSpPr/>
              <p:nvPr/>
            </p:nvSpPr>
            <p:spPr>
              <a:xfrm>
                <a:off x="9635154" y="186609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5" name="星形: 五角 34">
              <a:extLst>
                <a:ext uri="{FF2B5EF4-FFF2-40B4-BE49-F238E27FC236}">
                  <a16:creationId xmlns:a16="http://schemas.microsoft.com/office/drawing/2014/main" id="{15482A84-DFB6-4AD9-B080-B495DF20EE83}"/>
                </a:ext>
              </a:extLst>
            </p:cNvPr>
            <p:cNvSpPr/>
            <p:nvPr/>
          </p:nvSpPr>
          <p:spPr>
            <a:xfrm>
              <a:off x="6338361" y="1188268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A485CB53-6352-4D7F-91B1-C6B717922782}"/>
              </a:ext>
            </a:extLst>
          </p:cNvPr>
          <p:cNvGrpSpPr/>
          <p:nvPr/>
        </p:nvGrpSpPr>
        <p:grpSpPr>
          <a:xfrm>
            <a:off x="7419199" y="1666273"/>
            <a:ext cx="1805767" cy="1226688"/>
            <a:chOff x="4864154" y="467366"/>
            <a:chExt cx="1805767" cy="1226688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B0FD08F7-4332-4C4C-A264-1953DA0D13D8}"/>
                </a:ext>
              </a:extLst>
            </p:cNvPr>
            <p:cNvGrpSpPr/>
            <p:nvPr/>
          </p:nvGrpSpPr>
          <p:grpSpPr>
            <a:xfrm>
              <a:off x="4864154" y="467366"/>
              <a:ext cx="1701831" cy="1226688"/>
              <a:chOff x="8515350" y="973636"/>
              <a:chExt cx="1701831" cy="1226688"/>
            </a:xfrm>
          </p:grpSpPr>
          <p:sp>
            <p:nvSpPr>
              <p:cNvPr id="49" name="星形: 五角 48">
                <a:extLst>
                  <a:ext uri="{FF2B5EF4-FFF2-40B4-BE49-F238E27FC236}">
                    <a16:creationId xmlns:a16="http://schemas.microsoft.com/office/drawing/2014/main" id="{64C0C48E-B88D-4FE8-91BD-24B88BC45BA7}"/>
                  </a:ext>
                </a:extLst>
              </p:cNvPr>
              <p:cNvSpPr/>
              <p:nvPr/>
            </p:nvSpPr>
            <p:spPr>
              <a:xfrm>
                <a:off x="9580512" y="973636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星形: 五角 49">
                <a:extLst>
                  <a:ext uri="{FF2B5EF4-FFF2-40B4-BE49-F238E27FC236}">
                    <a16:creationId xmlns:a16="http://schemas.microsoft.com/office/drawing/2014/main" id="{0686C332-8F27-47A4-B07D-41AC03398725}"/>
                  </a:ext>
                </a:extLst>
              </p:cNvPr>
              <p:cNvSpPr/>
              <p:nvPr/>
            </p:nvSpPr>
            <p:spPr>
              <a:xfrm>
                <a:off x="8994317" y="145461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星形: 五角 50">
                <a:extLst>
                  <a:ext uri="{FF2B5EF4-FFF2-40B4-BE49-F238E27FC236}">
                    <a16:creationId xmlns:a16="http://schemas.microsoft.com/office/drawing/2014/main" id="{790897C2-0621-44F9-BD55-B9B9363905F6}"/>
                  </a:ext>
                </a:extLst>
              </p:cNvPr>
              <p:cNvSpPr/>
              <p:nvPr/>
            </p:nvSpPr>
            <p:spPr>
              <a:xfrm>
                <a:off x="8737059" y="1761152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2" name="星形: 五角 51">
                <a:extLst>
                  <a:ext uri="{FF2B5EF4-FFF2-40B4-BE49-F238E27FC236}">
                    <a16:creationId xmlns:a16="http://schemas.microsoft.com/office/drawing/2014/main" id="{6A837B2A-DF92-47A6-AF70-DF62185C4A22}"/>
                  </a:ext>
                </a:extLst>
              </p:cNvPr>
              <p:cNvSpPr/>
              <p:nvPr/>
            </p:nvSpPr>
            <p:spPr>
              <a:xfrm>
                <a:off x="9507495" y="1504941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星形: 五角 52">
                <a:extLst>
                  <a:ext uri="{FF2B5EF4-FFF2-40B4-BE49-F238E27FC236}">
                    <a16:creationId xmlns:a16="http://schemas.microsoft.com/office/drawing/2014/main" id="{4D0FCCD7-4D8B-4B51-9443-B83D0258957C}"/>
                  </a:ext>
                </a:extLst>
              </p:cNvPr>
              <p:cNvSpPr/>
              <p:nvPr/>
            </p:nvSpPr>
            <p:spPr>
              <a:xfrm>
                <a:off x="8782216" y="1020377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星形: 五角 53">
                <a:extLst>
                  <a:ext uri="{FF2B5EF4-FFF2-40B4-BE49-F238E27FC236}">
                    <a16:creationId xmlns:a16="http://schemas.microsoft.com/office/drawing/2014/main" id="{F7FA49DF-DD6E-4E49-B09A-B66D1FBDB9C2}"/>
                  </a:ext>
                </a:extLst>
              </p:cNvPr>
              <p:cNvSpPr/>
              <p:nvPr/>
            </p:nvSpPr>
            <p:spPr>
              <a:xfrm>
                <a:off x="9201370" y="186876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5" name="星形: 五角 54">
                <a:extLst>
                  <a:ext uri="{FF2B5EF4-FFF2-40B4-BE49-F238E27FC236}">
                    <a16:creationId xmlns:a16="http://schemas.microsoft.com/office/drawing/2014/main" id="{5B316A26-6450-470D-AFF1-9CB278578B6E}"/>
                  </a:ext>
                </a:extLst>
              </p:cNvPr>
              <p:cNvSpPr/>
              <p:nvPr/>
            </p:nvSpPr>
            <p:spPr>
              <a:xfrm>
                <a:off x="9885621" y="1313595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星形: 五角 55">
                <a:extLst>
                  <a:ext uri="{FF2B5EF4-FFF2-40B4-BE49-F238E27FC236}">
                    <a16:creationId xmlns:a16="http://schemas.microsoft.com/office/drawing/2014/main" id="{491C134C-DDD9-4D92-A514-1FE9A21641C9}"/>
                  </a:ext>
                </a:extLst>
              </p:cNvPr>
              <p:cNvSpPr/>
              <p:nvPr/>
            </p:nvSpPr>
            <p:spPr>
              <a:xfrm>
                <a:off x="8515350" y="1339161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星形: 五角 56">
                <a:extLst>
                  <a:ext uri="{FF2B5EF4-FFF2-40B4-BE49-F238E27FC236}">
                    <a16:creationId xmlns:a16="http://schemas.microsoft.com/office/drawing/2014/main" id="{D8D75D7A-83F9-4F64-8983-39AD9CFFECDA}"/>
                  </a:ext>
                </a:extLst>
              </p:cNvPr>
              <p:cNvSpPr/>
              <p:nvPr/>
            </p:nvSpPr>
            <p:spPr>
              <a:xfrm>
                <a:off x="9204868" y="115221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星形: 五角 57">
                <a:extLst>
                  <a:ext uri="{FF2B5EF4-FFF2-40B4-BE49-F238E27FC236}">
                    <a16:creationId xmlns:a16="http://schemas.microsoft.com/office/drawing/2014/main" id="{67DB636D-58CB-41FD-925A-DFD9CA337C8B}"/>
                  </a:ext>
                </a:extLst>
              </p:cNvPr>
              <p:cNvSpPr/>
              <p:nvPr/>
            </p:nvSpPr>
            <p:spPr>
              <a:xfrm>
                <a:off x="9635154" y="1866094"/>
                <a:ext cx="331560" cy="33156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8" name="星形: 五角 47">
              <a:extLst>
                <a:ext uri="{FF2B5EF4-FFF2-40B4-BE49-F238E27FC236}">
                  <a16:creationId xmlns:a16="http://schemas.microsoft.com/office/drawing/2014/main" id="{04F9F15A-6AAA-44B9-89E4-03A5CC5A2F51}"/>
                </a:ext>
              </a:extLst>
            </p:cNvPr>
            <p:cNvSpPr/>
            <p:nvPr/>
          </p:nvSpPr>
          <p:spPr>
            <a:xfrm>
              <a:off x="6338361" y="1188268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星形: 五角 58">
            <a:extLst>
              <a:ext uri="{FF2B5EF4-FFF2-40B4-BE49-F238E27FC236}">
                <a16:creationId xmlns:a16="http://schemas.microsoft.com/office/drawing/2014/main" id="{5B66EEAA-B953-48E1-AE64-D8033D403348}"/>
              </a:ext>
            </a:extLst>
          </p:cNvPr>
          <p:cNvSpPr/>
          <p:nvPr/>
        </p:nvSpPr>
        <p:spPr>
          <a:xfrm>
            <a:off x="6116756" y="2777598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星形: 五角 59">
            <a:extLst>
              <a:ext uri="{FF2B5EF4-FFF2-40B4-BE49-F238E27FC236}">
                <a16:creationId xmlns:a16="http://schemas.microsoft.com/office/drawing/2014/main" id="{9F3F46BD-3C95-44B8-B4B0-C43FA6FBE668}"/>
              </a:ext>
            </a:extLst>
          </p:cNvPr>
          <p:cNvSpPr/>
          <p:nvPr/>
        </p:nvSpPr>
        <p:spPr>
          <a:xfrm>
            <a:off x="5666816" y="2663757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星形: 五角 60">
            <a:extLst>
              <a:ext uri="{FF2B5EF4-FFF2-40B4-BE49-F238E27FC236}">
                <a16:creationId xmlns:a16="http://schemas.microsoft.com/office/drawing/2014/main" id="{52479CF8-4065-4AAF-A225-AC4A3182CE02}"/>
              </a:ext>
            </a:extLst>
          </p:cNvPr>
          <p:cNvSpPr/>
          <p:nvPr/>
        </p:nvSpPr>
        <p:spPr>
          <a:xfrm>
            <a:off x="5248424" y="2273965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星形: 五角 61">
            <a:extLst>
              <a:ext uri="{FF2B5EF4-FFF2-40B4-BE49-F238E27FC236}">
                <a16:creationId xmlns:a16="http://schemas.microsoft.com/office/drawing/2014/main" id="{EE8716E2-3172-4F3E-B4F1-349614A72845}"/>
              </a:ext>
            </a:extLst>
          </p:cNvPr>
          <p:cNvSpPr/>
          <p:nvPr/>
        </p:nvSpPr>
        <p:spPr>
          <a:xfrm>
            <a:off x="5552902" y="1999489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9D327159-A12A-45F2-9E41-8AED71446B82}"/>
              </a:ext>
            </a:extLst>
          </p:cNvPr>
          <p:cNvSpPr/>
          <p:nvPr/>
        </p:nvSpPr>
        <p:spPr>
          <a:xfrm>
            <a:off x="5934033" y="2212959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星形: 五角 63">
            <a:extLst>
              <a:ext uri="{FF2B5EF4-FFF2-40B4-BE49-F238E27FC236}">
                <a16:creationId xmlns:a16="http://schemas.microsoft.com/office/drawing/2014/main" id="{D3B67242-B930-4BE9-8DA7-1C2DC77256E2}"/>
              </a:ext>
            </a:extLst>
          </p:cNvPr>
          <p:cNvSpPr/>
          <p:nvPr/>
        </p:nvSpPr>
        <p:spPr>
          <a:xfrm>
            <a:off x="6071808" y="160475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星形: 五角 64">
            <a:extLst>
              <a:ext uri="{FF2B5EF4-FFF2-40B4-BE49-F238E27FC236}">
                <a16:creationId xmlns:a16="http://schemas.microsoft.com/office/drawing/2014/main" id="{2A9E1357-F751-4496-8041-6CBE97D96587}"/>
              </a:ext>
            </a:extLst>
          </p:cNvPr>
          <p:cNvSpPr/>
          <p:nvPr/>
        </p:nvSpPr>
        <p:spPr>
          <a:xfrm>
            <a:off x="6406828" y="1954105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CC68423F-FA11-4123-88A8-CEFFD81F53F1}"/>
              </a:ext>
            </a:extLst>
          </p:cNvPr>
          <p:cNvSpPr/>
          <p:nvPr/>
        </p:nvSpPr>
        <p:spPr>
          <a:xfrm>
            <a:off x="6498111" y="233535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星形: 五角 66">
            <a:extLst>
              <a:ext uri="{FF2B5EF4-FFF2-40B4-BE49-F238E27FC236}">
                <a16:creationId xmlns:a16="http://schemas.microsoft.com/office/drawing/2014/main" id="{A52CA87C-765A-499A-936C-B8F8DAC35D2C}"/>
              </a:ext>
            </a:extLst>
          </p:cNvPr>
          <p:cNvSpPr/>
          <p:nvPr/>
        </p:nvSpPr>
        <p:spPr>
          <a:xfrm>
            <a:off x="6696590" y="271629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星形: 五角 67">
            <a:extLst>
              <a:ext uri="{FF2B5EF4-FFF2-40B4-BE49-F238E27FC236}">
                <a16:creationId xmlns:a16="http://schemas.microsoft.com/office/drawing/2014/main" id="{7B0940E3-AED4-40DB-915B-2C157B7E4BF6}"/>
              </a:ext>
            </a:extLst>
          </p:cNvPr>
          <p:cNvSpPr/>
          <p:nvPr/>
        </p:nvSpPr>
        <p:spPr>
          <a:xfrm>
            <a:off x="5552902" y="1481788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圖片 68" descr="一張含有 擺姿勢, 相片, 服飾, 團體 的圖片&#10;&#10;產生非常高可信度的描述">
            <a:extLst>
              <a:ext uri="{FF2B5EF4-FFF2-40B4-BE49-F238E27FC236}">
                <a16:creationId xmlns:a16="http://schemas.microsoft.com/office/drawing/2014/main" id="{28686E40-E1B7-4FA9-8986-3BCBA6E5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16" y="4812789"/>
            <a:ext cx="5048250" cy="1276350"/>
          </a:xfrm>
          <a:prstGeom prst="rect">
            <a:avLst/>
          </a:prstGeom>
        </p:spPr>
      </p:pic>
      <p:pic>
        <p:nvPicPr>
          <p:cNvPr id="70" name="圖片 69" descr="一張含有 擺姿勢, 相片, 團體, 服飾 的圖片&#10;&#10;產生非常高可信度的描述">
            <a:extLst>
              <a:ext uri="{FF2B5EF4-FFF2-40B4-BE49-F238E27FC236}">
                <a16:creationId xmlns:a16="http://schemas.microsoft.com/office/drawing/2014/main" id="{CDF5AA55-0DA4-4218-AB51-EFC6FF187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16" y="3472314"/>
            <a:ext cx="5048250" cy="127635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092EE39F-BB5A-40AF-B089-B9D5CBE174F3}"/>
              </a:ext>
            </a:extLst>
          </p:cNvPr>
          <p:cNvSpPr/>
          <p:nvPr/>
        </p:nvSpPr>
        <p:spPr>
          <a:xfrm>
            <a:off x="7539113" y="6089139"/>
            <a:ext cx="19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(BEGAN</a:t>
            </a:r>
            <a:r>
              <a:rPr lang="zh-TW" altLang="en-US" dirty="0"/>
              <a:t> </a:t>
            </a:r>
            <a:r>
              <a:rPr lang="en-US" altLang="zh-TW" dirty="0"/>
              <a:t>on </a:t>
            </a:r>
            <a:r>
              <a:rPr lang="en-US" altLang="zh-TW" dirty="0" err="1"/>
              <a:t>CelebA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81F4BB86-9867-4A7D-8C6F-61A411C1B295}"/>
              </a:ext>
            </a:extLst>
          </p:cNvPr>
          <p:cNvSpPr txBox="1"/>
          <p:nvPr/>
        </p:nvSpPr>
        <p:spPr>
          <a:xfrm>
            <a:off x="2308614" y="3680828"/>
            <a:ext cx="1775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</a:t>
            </a:r>
          </a:p>
          <a:p>
            <a:r>
              <a:rPr lang="en-US" altLang="zh-TW" sz="2400" dirty="0"/>
              <a:t>at iteration t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5A12C4B-D26C-4C1D-ADAB-12A1267AF7E2}"/>
              </a:ext>
            </a:extLst>
          </p:cNvPr>
          <p:cNvSpPr txBox="1"/>
          <p:nvPr/>
        </p:nvSpPr>
        <p:spPr>
          <a:xfrm>
            <a:off x="2308614" y="5020226"/>
            <a:ext cx="2098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</a:t>
            </a:r>
          </a:p>
          <a:p>
            <a:r>
              <a:rPr lang="en-US" altLang="zh-TW" sz="2400" dirty="0"/>
              <a:t>at iteration t+1</a:t>
            </a:r>
            <a:endParaRPr lang="zh-TW" altLang="en-US" sz="2400" dirty="0"/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E6DC2837-A3A3-4199-BC90-8B1F194E5CAF}"/>
              </a:ext>
            </a:extLst>
          </p:cNvPr>
          <p:cNvGrpSpPr/>
          <p:nvPr/>
        </p:nvGrpSpPr>
        <p:grpSpPr>
          <a:xfrm>
            <a:off x="2557520" y="1863132"/>
            <a:ext cx="3630614" cy="972880"/>
            <a:chOff x="6011863" y="244287"/>
            <a:chExt cx="3874742" cy="972880"/>
          </a:xfrm>
        </p:grpSpPr>
        <p:sp>
          <p:nvSpPr>
            <p:cNvPr id="75" name="星形: 五角 74">
              <a:extLst>
                <a:ext uri="{FF2B5EF4-FFF2-40B4-BE49-F238E27FC236}">
                  <a16:creationId xmlns:a16="http://schemas.microsoft.com/office/drawing/2014/main" id="{1E381022-965F-4D80-BCF3-2FB2311847F2}"/>
                </a:ext>
              </a:extLst>
            </p:cNvPr>
            <p:cNvSpPr/>
            <p:nvPr/>
          </p:nvSpPr>
          <p:spPr>
            <a:xfrm>
              <a:off x="6011863" y="30934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星形: 五角 75">
              <a:extLst>
                <a:ext uri="{FF2B5EF4-FFF2-40B4-BE49-F238E27FC236}">
                  <a16:creationId xmlns:a16="http://schemas.microsoft.com/office/drawing/2014/main" id="{85C06B29-CCB7-4EB9-BD83-53B9FAB88FDD}"/>
                </a:ext>
              </a:extLst>
            </p:cNvPr>
            <p:cNvSpPr/>
            <p:nvPr/>
          </p:nvSpPr>
          <p:spPr>
            <a:xfrm>
              <a:off x="6011863" y="812048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2E23EBD6-F780-4EA5-956D-7276738219F5}"/>
                </a:ext>
              </a:extLst>
            </p:cNvPr>
            <p:cNvSpPr txBox="1"/>
            <p:nvPr/>
          </p:nvSpPr>
          <p:spPr>
            <a:xfrm>
              <a:off x="6354246" y="244287"/>
              <a:ext cx="353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: real data</a:t>
              </a:r>
              <a:endParaRPr lang="zh-TW" altLang="en-US" sz="2400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57BD0D29-2BEB-40C7-B9CA-43FF86F6ED64}"/>
                </a:ext>
              </a:extLst>
            </p:cNvPr>
            <p:cNvSpPr txBox="1"/>
            <p:nvPr/>
          </p:nvSpPr>
          <p:spPr>
            <a:xfrm>
              <a:off x="6352310" y="755502"/>
              <a:ext cx="2508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: generated data 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546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0A4CD1-B7C2-4015-A701-8FC22590B6F7}"/>
              </a:ext>
            </a:extLst>
          </p:cNvPr>
          <p:cNvCxnSpPr>
            <a:cxnSpLocks/>
          </p:cNvCxnSpPr>
          <p:nvPr/>
        </p:nvCxnSpPr>
        <p:spPr>
          <a:xfrm>
            <a:off x="4079878" y="5394392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51801E2-154D-45E9-A186-7089605E4BF9}"/>
              </a:ext>
            </a:extLst>
          </p:cNvPr>
          <p:cNvCxnSpPr>
            <a:cxnSpLocks/>
          </p:cNvCxnSpPr>
          <p:nvPr/>
        </p:nvCxnSpPr>
        <p:spPr>
          <a:xfrm>
            <a:off x="4079878" y="3764792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D1DDD79-A91B-4DED-816F-5B260FCD2345}"/>
              </a:ext>
            </a:extLst>
          </p:cNvPr>
          <p:cNvCxnSpPr>
            <a:cxnSpLocks/>
          </p:cNvCxnSpPr>
          <p:nvPr/>
        </p:nvCxnSpPr>
        <p:spPr>
          <a:xfrm>
            <a:off x="4079878" y="2186803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B29DADE-35EB-460B-9C95-70C1950F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Diversity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30E980-9B90-4F2E-BF1D-84364EC0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55083F-FBE2-4CE5-A48A-FD780EE6E612}"/>
              </a:ext>
            </a:extLst>
          </p:cNvPr>
          <p:cNvSpPr/>
          <p:nvPr/>
        </p:nvSpPr>
        <p:spPr>
          <a:xfrm>
            <a:off x="3173112" y="1843664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CNN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8B37745-83B1-426F-8C4C-10CD7F231BDD}"/>
                  </a:ext>
                </a:extLst>
              </p:cNvPr>
              <p:cNvSpPr txBox="1"/>
              <p:nvPr/>
            </p:nvSpPr>
            <p:spPr>
              <a:xfrm>
                <a:off x="2146300" y="1973561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8B37745-83B1-426F-8C4C-10CD7F23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1973561"/>
                <a:ext cx="391454" cy="369332"/>
              </a:xfrm>
              <a:prstGeom prst="rect">
                <a:avLst/>
              </a:prstGeom>
              <a:blipFill>
                <a:blip r:embed="rId2"/>
                <a:stretch>
                  <a:fillRect l="-18750" t="-1667" r="-78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66797E68-ED51-449F-8497-DA81C030D3EC}"/>
              </a:ext>
            </a:extLst>
          </p:cNvPr>
          <p:cNvSpPr txBox="1"/>
          <p:nvPr/>
        </p:nvSpPr>
        <p:spPr>
          <a:xfrm>
            <a:off x="8008041" y="5195826"/>
            <a:ext cx="216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low diversity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AADF23-845C-4456-A7E3-EEEFC3E66385}"/>
              </a:ext>
            </a:extLst>
          </p:cNvPr>
          <p:cNvSpPr/>
          <p:nvPr/>
        </p:nvSpPr>
        <p:spPr>
          <a:xfrm>
            <a:off x="3173112" y="3437529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CNN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FB7F12-D346-4EC6-B052-06958E800E78}"/>
                  </a:ext>
                </a:extLst>
              </p:cNvPr>
              <p:cNvSpPr txBox="1"/>
              <p:nvPr/>
            </p:nvSpPr>
            <p:spPr>
              <a:xfrm>
                <a:off x="2146300" y="3567426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FB7F12-D346-4EC6-B052-06958E80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3567426"/>
                <a:ext cx="398058" cy="369332"/>
              </a:xfrm>
              <a:prstGeom prst="rect">
                <a:avLst/>
              </a:prstGeom>
              <a:blipFill>
                <a:blip r:embed="rId3"/>
                <a:stretch>
                  <a:fillRect l="-18462" r="-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E16AF3D6-0D43-4876-AF68-35A0CBAB9F5C}"/>
              </a:ext>
            </a:extLst>
          </p:cNvPr>
          <p:cNvSpPr/>
          <p:nvPr/>
        </p:nvSpPr>
        <p:spPr>
          <a:xfrm>
            <a:off x="3173112" y="5079829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CNN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A42867-5FA1-4DDE-9C6C-4C6F35281B40}"/>
                  </a:ext>
                </a:extLst>
              </p:cNvPr>
              <p:cNvSpPr txBox="1"/>
              <p:nvPr/>
            </p:nvSpPr>
            <p:spPr>
              <a:xfrm>
                <a:off x="2146300" y="5209726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A42867-5FA1-4DDE-9C6C-4C6F35281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5209726"/>
                <a:ext cx="398058" cy="369332"/>
              </a:xfrm>
              <a:prstGeom prst="rect">
                <a:avLst/>
              </a:prstGeom>
              <a:blipFill>
                <a:blip r:embed="rId4"/>
                <a:stretch>
                  <a:fillRect l="-18462" t="-1667" r="-769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DFC9FDB4-E3B5-4148-A7C6-B598FB9BA2A0}"/>
              </a:ext>
            </a:extLst>
          </p:cNvPr>
          <p:cNvSpPr txBox="1"/>
          <p:nvPr/>
        </p:nvSpPr>
        <p:spPr>
          <a:xfrm rot="5400000">
            <a:off x="3404610" y="5975840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107C8F0-200A-4FFD-9458-1B5514DD6C42}"/>
              </a:ext>
            </a:extLst>
          </p:cNvPr>
          <p:cNvCxnSpPr>
            <a:cxnSpLocks/>
          </p:cNvCxnSpPr>
          <p:nvPr/>
        </p:nvCxnSpPr>
        <p:spPr>
          <a:xfrm>
            <a:off x="2526323" y="2192274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08C1B53-CCFA-459B-9E60-930BF63FCDD6}"/>
              </a:ext>
            </a:extLst>
          </p:cNvPr>
          <p:cNvCxnSpPr>
            <a:cxnSpLocks/>
          </p:cNvCxnSpPr>
          <p:nvPr/>
        </p:nvCxnSpPr>
        <p:spPr>
          <a:xfrm>
            <a:off x="2526322" y="3770002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C114807-CCC5-4CD1-908E-53A96B3EF802}"/>
              </a:ext>
            </a:extLst>
          </p:cNvPr>
          <p:cNvCxnSpPr>
            <a:cxnSpLocks/>
          </p:cNvCxnSpPr>
          <p:nvPr/>
        </p:nvCxnSpPr>
        <p:spPr>
          <a:xfrm>
            <a:off x="2526321" y="5411873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0255A42-7D2D-43BA-9213-99073FF038CB}"/>
              </a:ext>
            </a:extLst>
          </p:cNvPr>
          <p:cNvGrpSpPr/>
          <p:nvPr/>
        </p:nvGrpSpPr>
        <p:grpSpPr>
          <a:xfrm>
            <a:off x="4775114" y="1389699"/>
            <a:ext cx="1914571" cy="1237797"/>
            <a:chOff x="6716501" y="1538480"/>
            <a:chExt cx="1914571" cy="1237797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5A264C23-4D0E-4167-848F-62F0A6BAFE23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4D5B806-CD6D-42F4-A271-16D756379263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F6D8182-3BD1-446E-B774-C1D52936C4AA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DF383B-0365-48D9-8D56-266FFE959202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8F9C87FD-EB18-4A82-A010-A1EB699AC5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DAA0302-B0F1-4590-80EE-313F4BFA8756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1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96B1378-145D-4780-87C7-8747E3947B3E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2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4FF24D7-7490-4775-BDF7-EEEB6BFB11E8}"/>
                </a:ext>
              </a:extLst>
            </p:cNvPr>
            <p:cNvSpPr txBox="1"/>
            <p:nvPr/>
          </p:nvSpPr>
          <p:spPr>
            <a:xfrm>
              <a:off x="7768029" y="2350274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3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A91B3C-72EC-419E-AA48-A0012C7FEB2D}"/>
              </a:ext>
            </a:extLst>
          </p:cNvPr>
          <p:cNvGrpSpPr/>
          <p:nvPr/>
        </p:nvGrpSpPr>
        <p:grpSpPr>
          <a:xfrm>
            <a:off x="4793327" y="2952225"/>
            <a:ext cx="1914571" cy="1237797"/>
            <a:chOff x="6716501" y="1538480"/>
            <a:chExt cx="1914571" cy="1237797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ECED3D4A-4749-4B28-A84A-BCEF92F802C5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D9E47C1-2376-43BB-86BD-BFE4769DD2C9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586B4EC-F531-4233-86EC-239B7B3B7F17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CDF2191-1909-4ED0-8CDE-C4F3BFBF8FC1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46C5DAA9-1AB6-4EB5-A608-7A97827A1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B7105D56-3FBA-40B5-9B1D-1497AEA676FB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1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8113A42D-A87A-4C25-98A5-D8775E4A6057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2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9CBA4F9-6F94-4866-9E50-0913DB10BB2D}"/>
                </a:ext>
              </a:extLst>
            </p:cNvPr>
            <p:cNvSpPr txBox="1"/>
            <p:nvPr/>
          </p:nvSpPr>
          <p:spPr>
            <a:xfrm>
              <a:off x="7768029" y="2350274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3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95269534-3799-4C3C-AD16-5F34C19FCA78}"/>
              </a:ext>
            </a:extLst>
          </p:cNvPr>
          <p:cNvGrpSpPr/>
          <p:nvPr/>
        </p:nvGrpSpPr>
        <p:grpSpPr>
          <a:xfrm>
            <a:off x="4774918" y="4591829"/>
            <a:ext cx="1914571" cy="1237797"/>
            <a:chOff x="6716501" y="1538480"/>
            <a:chExt cx="1914571" cy="1237797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8F058194-3A90-46A9-A126-6E709FF6DFE1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A86B8CF-D326-4DEF-AE38-53488C2781F0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6526117-E6ED-4DD7-BFF7-F46A2220E220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98D7B1E-9605-4076-92B5-946C7BDBEF40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BCE48962-C1BF-4860-BA6E-C0F1208D9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8B154DE3-326E-47C9-B138-57E756C7021B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1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887E5F7C-7045-4B06-9D54-88D43CEE295F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2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C8FC3B3B-1B70-474C-92A1-18693EAE5DCB}"/>
                </a:ext>
              </a:extLst>
            </p:cNvPr>
            <p:cNvSpPr txBox="1"/>
            <p:nvPr/>
          </p:nvSpPr>
          <p:spPr>
            <a:xfrm>
              <a:off x="7768029" y="2350274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3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90229CC8-AF2F-41C8-9099-F61395E4248E}"/>
              </a:ext>
            </a:extLst>
          </p:cNvPr>
          <p:cNvGrpSpPr/>
          <p:nvPr/>
        </p:nvGrpSpPr>
        <p:grpSpPr>
          <a:xfrm>
            <a:off x="8108264" y="1950898"/>
            <a:ext cx="2247987" cy="1464128"/>
            <a:chOff x="6808863" y="2047103"/>
            <a:chExt cx="2247987" cy="1464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FD8B50-17C9-4644-8D91-CB9FDA3752F4}"/>
                    </a:ext>
                  </a:extLst>
                </p:cNvPr>
                <p:cNvSpPr txBox="1"/>
                <p:nvPr/>
              </p:nvSpPr>
              <p:spPr>
                <a:xfrm>
                  <a:off x="6808863" y="2047103"/>
                  <a:ext cx="6734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FD8B50-17C9-4644-8D91-CB9FDA37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863" y="2047103"/>
                  <a:ext cx="67345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91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ED157451-2038-4E1B-A83B-2CD3E7CA0912}"/>
                    </a:ext>
                  </a:extLst>
                </p:cNvPr>
                <p:cNvSpPr txBox="1"/>
                <p:nvPr/>
              </p:nvSpPr>
              <p:spPr>
                <a:xfrm>
                  <a:off x="6808863" y="2615024"/>
                  <a:ext cx="2247987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nor/>
                              </m:rPr>
                              <a:rPr lang="zh-TW" altLang="en-US" sz="2400" dirty="0">
                                <a:solidFill>
                                  <a:prstClr val="black"/>
                                </a:solidFill>
                                <a:latin typeface="Calibri" panose="020F0502020204030204"/>
                                <a:ea typeface="新細明體" panose="02020500000000000000" pitchFamily="18" charset="-12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ED157451-2038-4E1B-A83B-2CD3E7CA0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863" y="2615024"/>
                  <a:ext cx="2247987" cy="8962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248C826D-7F8A-4079-BC47-17C14E4DC42C}"/>
              </a:ext>
            </a:extLst>
          </p:cNvPr>
          <p:cNvGrpSpPr/>
          <p:nvPr/>
        </p:nvGrpSpPr>
        <p:grpSpPr>
          <a:xfrm>
            <a:off x="8129310" y="3768091"/>
            <a:ext cx="1914571" cy="1237797"/>
            <a:chOff x="6716501" y="1538480"/>
            <a:chExt cx="1914571" cy="1237797"/>
          </a:xfrm>
        </p:grpSpPr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A3C483B5-9BDC-48A1-BD50-B9A55E860BD5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7314B16-0F97-4BB5-913C-5D65E0FA83D7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6DA126B-C738-4763-B13B-6BA59C95D64A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36EED28A-A1C7-45DE-B632-E05F7C8B38D2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CE159835-E503-4506-B59B-5E57FF835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75EBA0FC-6DFE-4F75-A7BF-6E70E4DE4261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1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5B5183C-52CE-4256-9EC3-6C4D401F257C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2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C01D6522-3A2E-4229-A94A-80144F4A1345}"/>
                </a:ext>
              </a:extLst>
            </p:cNvPr>
            <p:cNvSpPr txBox="1"/>
            <p:nvPr/>
          </p:nvSpPr>
          <p:spPr>
            <a:xfrm>
              <a:off x="7768029" y="2350274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3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74" name="右大括弧 73">
            <a:extLst>
              <a:ext uri="{FF2B5EF4-FFF2-40B4-BE49-F238E27FC236}">
                <a16:creationId xmlns:a16="http://schemas.microsoft.com/office/drawing/2014/main" id="{2AF57C35-1FBA-44BA-ABE3-9DECF1BF1770}"/>
              </a:ext>
            </a:extLst>
          </p:cNvPr>
          <p:cNvSpPr/>
          <p:nvPr/>
        </p:nvSpPr>
        <p:spPr>
          <a:xfrm>
            <a:off x="7510567" y="1126806"/>
            <a:ext cx="353486" cy="5048250"/>
          </a:xfrm>
          <a:prstGeom prst="rightBrace">
            <a:avLst>
              <a:gd name="adj1" fmla="val 62225"/>
              <a:gd name="adj2" fmla="val 2861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CE10C50-7352-4F70-82A6-34FCE6CB1200}"/>
                  </a:ext>
                </a:extLst>
              </p:cNvPr>
              <p:cNvSpPr txBox="1"/>
              <p:nvPr/>
            </p:nvSpPr>
            <p:spPr>
              <a:xfrm>
                <a:off x="6595378" y="1595474"/>
                <a:ext cx="1093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CE10C50-7352-4F70-82A6-34FCE6CB1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78" y="1595474"/>
                <a:ext cx="1093761" cy="369332"/>
              </a:xfrm>
              <a:prstGeom prst="rect">
                <a:avLst/>
              </a:prstGeom>
              <a:blipFill>
                <a:blip r:embed="rId7"/>
                <a:stretch>
                  <a:fillRect l="-6704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8EA758-87BA-4970-9E99-7B0CF27CA878}"/>
                  </a:ext>
                </a:extLst>
              </p:cNvPr>
              <p:cNvSpPr txBox="1"/>
              <p:nvPr/>
            </p:nvSpPr>
            <p:spPr>
              <a:xfrm>
                <a:off x="6586137" y="3280856"/>
                <a:ext cx="11003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8EA758-87BA-4970-9E99-7B0CF27C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37" y="3280856"/>
                <a:ext cx="1100366" cy="369332"/>
              </a:xfrm>
              <a:prstGeom prst="rect">
                <a:avLst/>
              </a:prstGeom>
              <a:blipFill>
                <a:blip r:embed="rId8"/>
                <a:stretch>
                  <a:fillRect l="-60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842A1E47-C2C8-4943-84DF-ACBE24D85654}"/>
                  </a:ext>
                </a:extLst>
              </p:cNvPr>
              <p:cNvSpPr txBox="1"/>
              <p:nvPr/>
            </p:nvSpPr>
            <p:spPr>
              <a:xfrm>
                <a:off x="6548715" y="5168494"/>
                <a:ext cx="11003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842A1E47-C2C8-4943-84DF-ACBE24D85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715" y="5168494"/>
                <a:ext cx="1100366" cy="369332"/>
              </a:xfrm>
              <a:prstGeom prst="rect">
                <a:avLst/>
              </a:prstGeom>
              <a:blipFill>
                <a:blip r:embed="rId9"/>
                <a:stretch>
                  <a:fillRect l="-607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10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1" grpId="0" animBg="1"/>
      <p:bldP spid="12" grpId="0"/>
      <p:bldP spid="16" grpId="0" animBg="1"/>
      <p:bldP spid="17" grpId="0"/>
      <p:bldP spid="21" grpId="0"/>
      <p:bldP spid="74" grpId="0" animBg="1"/>
      <p:bldP spid="75" grpId="0"/>
      <p:bldP spid="76" grpId="0"/>
      <p:bldP spid="7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90A4CD1-B7C2-4015-A701-8FC22590B6F7}"/>
              </a:ext>
            </a:extLst>
          </p:cNvPr>
          <p:cNvCxnSpPr>
            <a:cxnSpLocks/>
          </p:cNvCxnSpPr>
          <p:nvPr/>
        </p:nvCxnSpPr>
        <p:spPr>
          <a:xfrm>
            <a:off x="4079878" y="5394392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51801E2-154D-45E9-A186-7089605E4BF9}"/>
              </a:ext>
            </a:extLst>
          </p:cNvPr>
          <p:cNvCxnSpPr>
            <a:cxnSpLocks/>
          </p:cNvCxnSpPr>
          <p:nvPr/>
        </p:nvCxnSpPr>
        <p:spPr>
          <a:xfrm>
            <a:off x="4079878" y="3764792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D1DDD79-A91B-4DED-816F-5B260FCD2345}"/>
              </a:ext>
            </a:extLst>
          </p:cNvPr>
          <p:cNvCxnSpPr>
            <a:cxnSpLocks/>
          </p:cNvCxnSpPr>
          <p:nvPr/>
        </p:nvCxnSpPr>
        <p:spPr>
          <a:xfrm>
            <a:off x="4079878" y="2186803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4B29DADE-35EB-460B-9C95-70C1950F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Diversity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30E980-9B90-4F2E-BF1D-84364EC0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55083F-FBE2-4CE5-A48A-FD780EE6E612}"/>
              </a:ext>
            </a:extLst>
          </p:cNvPr>
          <p:cNvSpPr/>
          <p:nvPr/>
        </p:nvSpPr>
        <p:spPr>
          <a:xfrm>
            <a:off x="3173112" y="1843664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CNN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8B37745-83B1-426F-8C4C-10CD7F231BDD}"/>
                  </a:ext>
                </a:extLst>
              </p:cNvPr>
              <p:cNvSpPr txBox="1"/>
              <p:nvPr/>
            </p:nvSpPr>
            <p:spPr>
              <a:xfrm>
                <a:off x="2146300" y="1973561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8B37745-83B1-426F-8C4C-10CD7F23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1973561"/>
                <a:ext cx="391454" cy="369332"/>
              </a:xfrm>
              <a:prstGeom prst="rect">
                <a:avLst/>
              </a:prstGeom>
              <a:blipFill>
                <a:blip r:embed="rId2"/>
                <a:stretch>
                  <a:fillRect l="-18750" t="-1667" r="-78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F274945-3897-4FA2-89DF-1E0DAA544FED}"/>
                  </a:ext>
                </a:extLst>
              </p:cNvPr>
              <p:cNvSpPr txBox="1"/>
              <p:nvPr/>
            </p:nvSpPr>
            <p:spPr>
              <a:xfrm>
                <a:off x="6595378" y="1595474"/>
                <a:ext cx="1093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F274945-3897-4FA2-89DF-1E0DAA544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78" y="1595474"/>
                <a:ext cx="1093761" cy="369332"/>
              </a:xfrm>
              <a:prstGeom prst="rect">
                <a:avLst/>
              </a:prstGeom>
              <a:blipFill>
                <a:blip r:embed="rId3"/>
                <a:stretch>
                  <a:fillRect l="-6704" t="-166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EAADF23-845C-4456-A7E3-EEEFC3E66385}"/>
              </a:ext>
            </a:extLst>
          </p:cNvPr>
          <p:cNvSpPr/>
          <p:nvPr/>
        </p:nvSpPr>
        <p:spPr>
          <a:xfrm>
            <a:off x="3173112" y="3437529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CNN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FB7F12-D346-4EC6-B052-06958E800E78}"/>
                  </a:ext>
                </a:extLst>
              </p:cNvPr>
              <p:cNvSpPr txBox="1"/>
              <p:nvPr/>
            </p:nvSpPr>
            <p:spPr>
              <a:xfrm>
                <a:off x="2146300" y="3567426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FB7F12-D346-4EC6-B052-06958E80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3567426"/>
                <a:ext cx="398058" cy="369332"/>
              </a:xfrm>
              <a:prstGeom prst="rect">
                <a:avLst/>
              </a:prstGeom>
              <a:blipFill>
                <a:blip r:embed="rId4"/>
                <a:stretch>
                  <a:fillRect l="-18462" r="-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D9F01C-E4F1-4E0F-A50B-F6115B26B87A}"/>
                  </a:ext>
                </a:extLst>
              </p:cNvPr>
              <p:cNvSpPr txBox="1"/>
              <p:nvPr/>
            </p:nvSpPr>
            <p:spPr>
              <a:xfrm>
                <a:off x="6586137" y="3280856"/>
                <a:ext cx="11003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D9F01C-E4F1-4E0F-A50B-F6115B26B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37" y="3280856"/>
                <a:ext cx="1100366" cy="369332"/>
              </a:xfrm>
              <a:prstGeom prst="rect">
                <a:avLst/>
              </a:prstGeom>
              <a:blipFill>
                <a:blip r:embed="rId5"/>
                <a:stretch>
                  <a:fillRect l="-60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E16AF3D6-0D43-4876-AF68-35A0CBAB9F5C}"/>
              </a:ext>
            </a:extLst>
          </p:cNvPr>
          <p:cNvSpPr/>
          <p:nvPr/>
        </p:nvSpPr>
        <p:spPr>
          <a:xfrm>
            <a:off x="3173112" y="5079829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CNN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A42867-5FA1-4DDE-9C6C-4C6F35281B40}"/>
                  </a:ext>
                </a:extLst>
              </p:cNvPr>
              <p:cNvSpPr txBox="1"/>
              <p:nvPr/>
            </p:nvSpPr>
            <p:spPr>
              <a:xfrm>
                <a:off x="2146300" y="5209726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A42867-5FA1-4DDE-9C6C-4C6F35281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5209726"/>
                <a:ext cx="398058" cy="369332"/>
              </a:xfrm>
              <a:prstGeom prst="rect">
                <a:avLst/>
              </a:prstGeom>
              <a:blipFill>
                <a:blip r:embed="rId6"/>
                <a:stretch>
                  <a:fillRect l="-18462" t="-1667" r="-769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F97EFD4-43E8-4DC9-AED7-B3DEF9081301}"/>
                  </a:ext>
                </a:extLst>
              </p:cNvPr>
              <p:cNvSpPr txBox="1"/>
              <p:nvPr/>
            </p:nvSpPr>
            <p:spPr>
              <a:xfrm>
                <a:off x="6548715" y="5168494"/>
                <a:ext cx="11003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F97EFD4-43E8-4DC9-AED7-B3DEF908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715" y="5168494"/>
                <a:ext cx="1100366" cy="369332"/>
              </a:xfrm>
              <a:prstGeom prst="rect">
                <a:avLst/>
              </a:prstGeom>
              <a:blipFill>
                <a:blip r:embed="rId7"/>
                <a:stretch>
                  <a:fillRect l="-607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DFC9FDB4-E3B5-4148-A7C6-B598FB9BA2A0}"/>
              </a:ext>
            </a:extLst>
          </p:cNvPr>
          <p:cNvSpPr txBox="1"/>
          <p:nvPr/>
        </p:nvSpPr>
        <p:spPr>
          <a:xfrm rot="5400000">
            <a:off x="3404610" y="5975840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107C8F0-200A-4FFD-9458-1B5514DD6C42}"/>
              </a:ext>
            </a:extLst>
          </p:cNvPr>
          <p:cNvCxnSpPr>
            <a:cxnSpLocks/>
          </p:cNvCxnSpPr>
          <p:nvPr/>
        </p:nvCxnSpPr>
        <p:spPr>
          <a:xfrm>
            <a:off x="2526323" y="2192274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08C1B53-CCFA-459B-9E60-930BF63FCDD6}"/>
              </a:ext>
            </a:extLst>
          </p:cNvPr>
          <p:cNvCxnSpPr>
            <a:cxnSpLocks/>
          </p:cNvCxnSpPr>
          <p:nvPr/>
        </p:nvCxnSpPr>
        <p:spPr>
          <a:xfrm>
            <a:off x="2526322" y="3770002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C114807-CCC5-4CD1-908E-53A96B3EF802}"/>
              </a:ext>
            </a:extLst>
          </p:cNvPr>
          <p:cNvCxnSpPr>
            <a:cxnSpLocks/>
          </p:cNvCxnSpPr>
          <p:nvPr/>
        </p:nvCxnSpPr>
        <p:spPr>
          <a:xfrm>
            <a:off x="2526321" y="5411873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0255A42-7D2D-43BA-9213-99073FF038CB}"/>
              </a:ext>
            </a:extLst>
          </p:cNvPr>
          <p:cNvGrpSpPr/>
          <p:nvPr/>
        </p:nvGrpSpPr>
        <p:grpSpPr>
          <a:xfrm>
            <a:off x="4775114" y="1389699"/>
            <a:ext cx="1914571" cy="1237797"/>
            <a:chOff x="6716501" y="1538480"/>
            <a:chExt cx="1914571" cy="1237797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5A264C23-4D0E-4167-848F-62F0A6BAFE23}"/>
                </a:ext>
              </a:extLst>
            </p:cNvPr>
            <p:cNvGrpSpPr/>
            <p:nvPr/>
          </p:nvGrpSpPr>
          <p:grpSpPr>
            <a:xfrm>
              <a:off x="6820807" y="1886242"/>
              <a:ext cx="1669143" cy="890035"/>
              <a:chOff x="6846207" y="1944540"/>
              <a:chExt cx="1669143" cy="89003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4D5B806-CD6D-42F4-A271-16D756379263}"/>
                  </a:ext>
                </a:extLst>
              </p:cNvPr>
              <p:cNvSpPr/>
              <p:nvPr/>
            </p:nvSpPr>
            <p:spPr>
              <a:xfrm>
                <a:off x="7099738" y="2657363"/>
                <a:ext cx="261257" cy="17651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F6D8182-3BD1-446E-B774-C1D52936C4AA}"/>
                  </a:ext>
                </a:extLst>
              </p:cNvPr>
              <p:cNvSpPr/>
              <p:nvPr/>
            </p:nvSpPr>
            <p:spPr>
              <a:xfrm>
                <a:off x="7573235" y="1944540"/>
                <a:ext cx="261257" cy="88420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DF383B-0365-48D9-8D56-266FFE959202}"/>
                  </a:ext>
                </a:extLst>
              </p:cNvPr>
              <p:cNvSpPr/>
              <p:nvPr/>
            </p:nvSpPr>
            <p:spPr>
              <a:xfrm>
                <a:off x="8043150" y="2757872"/>
                <a:ext cx="261257" cy="760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zh-TW" altLang="en-US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8F9C87FD-EB18-4A82-A010-A1EB699AC5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207" y="2834575"/>
                <a:ext cx="166914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DAA0302-B0F1-4590-80EE-313F4BFA8756}"/>
                </a:ext>
              </a:extLst>
            </p:cNvPr>
            <p:cNvSpPr txBox="1"/>
            <p:nvPr/>
          </p:nvSpPr>
          <p:spPr>
            <a:xfrm>
              <a:off x="6716501" y="2237187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1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96B1378-145D-4780-87C7-8747E3947B3E}"/>
                </a:ext>
              </a:extLst>
            </p:cNvPr>
            <p:cNvSpPr txBox="1"/>
            <p:nvPr/>
          </p:nvSpPr>
          <p:spPr>
            <a:xfrm>
              <a:off x="7260479" y="1538480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2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4FF24D7-7490-4775-BDF7-EEEB6BFB11E8}"/>
                </a:ext>
              </a:extLst>
            </p:cNvPr>
            <p:cNvSpPr txBox="1"/>
            <p:nvPr/>
          </p:nvSpPr>
          <p:spPr>
            <a:xfrm>
              <a:off x="7768029" y="2350274"/>
              <a:ext cx="86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class 3</a:t>
              </a:r>
              <a:endPara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ECED3D4A-4749-4B28-A84A-BCEF92F802C5}"/>
              </a:ext>
            </a:extLst>
          </p:cNvPr>
          <p:cNvGrpSpPr/>
          <p:nvPr/>
        </p:nvGrpSpPr>
        <p:grpSpPr>
          <a:xfrm>
            <a:off x="4897633" y="3277483"/>
            <a:ext cx="1669143" cy="912539"/>
            <a:chOff x="6846207" y="1922036"/>
            <a:chExt cx="1669143" cy="912539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D9E47C1-2376-43BB-86BD-BFE4769DD2C9}"/>
                </a:ext>
              </a:extLst>
            </p:cNvPr>
            <p:cNvSpPr/>
            <p:nvPr/>
          </p:nvSpPr>
          <p:spPr>
            <a:xfrm>
              <a:off x="7544238" y="2657363"/>
              <a:ext cx="261257" cy="1765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586B4EC-F531-4233-86EC-239B7B3B7F17}"/>
                </a:ext>
              </a:extLst>
            </p:cNvPr>
            <p:cNvSpPr/>
            <p:nvPr/>
          </p:nvSpPr>
          <p:spPr>
            <a:xfrm>
              <a:off x="7067273" y="1922036"/>
              <a:ext cx="261257" cy="8842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CDF2191-1909-4ED0-8CDE-C4F3BFBF8FC1}"/>
                </a:ext>
              </a:extLst>
            </p:cNvPr>
            <p:cNvSpPr/>
            <p:nvPr/>
          </p:nvSpPr>
          <p:spPr>
            <a:xfrm>
              <a:off x="8043150" y="2757872"/>
              <a:ext cx="261257" cy="7601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46C5DAA9-1AB6-4EB5-A608-7A97827A1C9F}"/>
                </a:ext>
              </a:extLst>
            </p:cNvPr>
            <p:cNvCxnSpPr>
              <a:cxnSpLocks/>
            </p:cNvCxnSpPr>
            <p:nvPr/>
          </p:nvCxnSpPr>
          <p:spPr>
            <a:xfrm>
              <a:off x="6846207" y="2834575"/>
              <a:ext cx="16691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7105D56-3FBA-40B5-9B1D-1497AEA676FB}"/>
              </a:ext>
            </a:extLst>
          </p:cNvPr>
          <p:cNvSpPr txBox="1"/>
          <p:nvPr/>
        </p:nvSpPr>
        <p:spPr>
          <a:xfrm>
            <a:off x="4817805" y="2952223"/>
            <a:ext cx="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 1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113A42D-A87A-4C25-98A5-D8775E4A6057}"/>
              </a:ext>
            </a:extLst>
          </p:cNvPr>
          <p:cNvSpPr txBox="1"/>
          <p:nvPr/>
        </p:nvSpPr>
        <p:spPr>
          <a:xfrm>
            <a:off x="5379956" y="3510328"/>
            <a:ext cx="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 2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9CBA4F9-6F94-4866-9E50-0913DB10BB2D}"/>
              </a:ext>
            </a:extLst>
          </p:cNvPr>
          <p:cNvSpPr txBox="1"/>
          <p:nvPr/>
        </p:nvSpPr>
        <p:spPr>
          <a:xfrm>
            <a:off x="5844855" y="3764018"/>
            <a:ext cx="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 3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A86B8CF-D326-4DEF-AE38-53488C2781F0}"/>
              </a:ext>
            </a:extLst>
          </p:cNvPr>
          <p:cNvSpPr/>
          <p:nvPr/>
        </p:nvSpPr>
        <p:spPr>
          <a:xfrm>
            <a:off x="5132755" y="5652414"/>
            <a:ext cx="261257" cy="1765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6526117-E6ED-4DD7-BFF7-F46A2220E220}"/>
              </a:ext>
            </a:extLst>
          </p:cNvPr>
          <p:cNvSpPr/>
          <p:nvPr/>
        </p:nvSpPr>
        <p:spPr>
          <a:xfrm>
            <a:off x="6089391" y="4952291"/>
            <a:ext cx="261257" cy="8842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98D7B1E-9605-4076-92B5-946C7BDBEF40}"/>
              </a:ext>
            </a:extLst>
          </p:cNvPr>
          <p:cNvSpPr/>
          <p:nvPr/>
        </p:nvSpPr>
        <p:spPr>
          <a:xfrm>
            <a:off x="5618967" y="5752922"/>
            <a:ext cx="261257" cy="760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CE48962-C1BF-4860-BA6E-C0F1208D97F5}"/>
              </a:ext>
            </a:extLst>
          </p:cNvPr>
          <p:cNvCxnSpPr>
            <a:cxnSpLocks/>
          </p:cNvCxnSpPr>
          <p:nvPr/>
        </p:nvCxnSpPr>
        <p:spPr>
          <a:xfrm>
            <a:off x="4879224" y="5829625"/>
            <a:ext cx="1669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B154DE3-326E-47C9-B138-57E756C7021B}"/>
              </a:ext>
            </a:extLst>
          </p:cNvPr>
          <p:cNvSpPr txBox="1"/>
          <p:nvPr/>
        </p:nvSpPr>
        <p:spPr>
          <a:xfrm>
            <a:off x="4863768" y="5121948"/>
            <a:ext cx="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 1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87E5F7C-7045-4B06-9D54-88D43CEE295F}"/>
              </a:ext>
            </a:extLst>
          </p:cNvPr>
          <p:cNvSpPr txBox="1"/>
          <p:nvPr/>
        </p:nvSpPr>
        <p:spPr>
          <a:xfrm>
            <a:off x="5330944" y="5366713"/>
            <a:ext cx="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 2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8FC3B3B-1B70-474C-92A1-18693EAE5DCB}"/>
              </a:ext>
            </a:extLst>
          </p:cNvPr>
          <p:cNvSpPr txBox="1"/>
          <p:nvPr/>
        </p:nvSpPr>
        <p:spPr>
          <a:xfrm>
            <a:off x="5844854" y="4507364"/>
            <a:ext cx="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 3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90229CC8-AF2F-41C8-9099-F61395E4248E}"/>
              </a:ext>
            </a:extLst>
          </p:cNvPr>
          <p:cNvGrpSpPr/>
          <p:nvPr/>
        </p:nvGrpSpPr>
        <p:grpSpPr>
          <a:xfrm>
            <a:off x="8108264" y="1950898"/>
            <a:ext cx="2247987" cy="1464128"/>
            <a:chOff x="6808863" y="2047103"/>
            <a:chExt cx="2247987" cy="1464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FD8B50-17C9-4644-8D91-CB9FDA3752F4}"/>
                    </a:ext>
                  </a:extLst>
                </p:cNvPr>
                <p:cNvSpPr txBox="1"/>
                <p:nvPr/>
              </p:nvSpPr>
              <p:spPr>
                <a:xfrm>
                  <a:off x="6808863" y="2047103"/>
                  <a:ext cx="6734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FD8B50-17C9-4644-8D91-CB9FDA375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863" y="2047103"/>
                  <a:ext cx="67345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91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ED157451-2038-4E1B-A83B-2CD3E7CA0912}"/>
                    </a:ext>
                  </a:extLst>
                </p:cNvPr>
                <p:cNvSpPr txBox="1"/>
                <p:nvPr/>
              </p:nvSpPr>
              <p:spPr>
                <a:xfrm>
                  <a:off x="6808863" y="2615024"/>
                  <a:ext cx="2247987" cy="8962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  <m:r>
                              <m:rPr>
                                <m:nor/>
                              </m:rPr>
                              <a:rPr lang="zh-TW" altLang="en-US" sz="2400" dirty="0">
                                <a:solidFill>
                                  <a:prstClr val="black"/>
                                </a:solidFill>
                                <a:latin typeface="Calibri" panose="020F0502020204030204"/>
                                <a:ea typeface="新細明體" panose="02020500000000000000" pitchFamily="18" charset="-12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ED157451-2038-4E1B-A83B-2CD3E7CA0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863" y="2615024"/>
                  <a:ext cx="2247987" cy="8962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右大括弧 73">
            <a:extLst>
              <a:ext uri="{FF2B5EF4-FFF2-40B4-BE49-F238E27FC236}">
                <a16:creationId xmlns:a16="http://schemas.microsoft.com/office/drawing/2014/main" id="{2AF57C35-1FBA-44BA-ABE3-9DECF1BF1770}"/>
              </a:ext>
            </a:extLst>
          </p:cNvPr>
          <p:cNvSpPr/>
          <p:nvPr/>
        </p:nvSpPr>
        <p:spPr>
          <a:xfrm>
            <a:off x="7510567" y="1126806"/>
            <a:ext cx="353486" cy="5048250"/>
          </a:xfrm>
          <a:prstGeom prst="rightBrace">
            <a:avLst>
              <a:gd name="adj1" fmla="val 62225"/>
              <a:gd name="adj2" fmla="val 2861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58C9D3E8-1D7F-4D8C-A2D9-06EA5C7560AA}"/>
              </a:ext>
            </a:extLst>
          </p:cNvPr>
          <p:cNvSpPr txBox="1"/>
          <p:nvPr/>
        </p:nvSpPr>
        <p:spPr>
          <a:xfrm>
            <a:off x="8191425" y="4524092"/>
            <a:ext cx="2523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Uniform means higher variety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90B3FBD-83FE-4529-BF20-BF0692E2FF68}"/>
              </a:ext>
            </a:extLst>
          </p:cNvPr>
          <p:cNvSpPr/>
          <p:nvPr/>
        </p:nvSpPr>
        <p:spPr>
          <a:xfrm>
            <a:off x="8572657" y="3862333"/>
            <a:ext cx="261257" cy="489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B6FD74B-388A-49B6-A6A8-9D2D0ED65D19}"/>
              </a:ext>
            </a:extLst>
          </p:cNvPr>
          <p:cNvSpPr/>
          <p:nvPr/>
        </p:nvSpPr>
        <p:spPr>
          <a:xfrm>
            <a:off x="9046154" y="3862334"/>
            <a:ext cx="261257" cy="483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135093A-76F2-4802-9686-35B568C52403}"/>
              </a:ext>
            </a:extLst>
          </p:cNvPr>
          <p:cNvSpPr/>
          <p:nvPr/>
        </p:nvSpPr>
        <p:spPr>
          <a:xfrm>
            <a:off x="9516069" y="3867473"/>
            <a:ext cx="261257" cy="4839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29D55769-12F8-4A6A-B380-E229CF049DFA}"/>
              </a:ext>
            </a:extLst>
          </p:cNvPr>
          <p:cNvCxnSpPr>
            <a:cxnSpLocks/>
          </p:cNvCxnSpPr>
          <p:nvPr/>
        </p:nvCxnSpPr>
        <p:spPr>
          <a:xfrm>
            <a:off x="8319126" y="4352128"/>
            <a:ext cx="1669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1B327CD5-09EF-46F8-BFFD-CBE234C1D4E1}"/>
                  </a:ext>
                </a:extLst>
              </p:cNvPr>
              <p:cNvSpPr txBox="1"/>
              <p:nvPr/>
            </p:nvSpPr>
            <p:spPr>
              <a:xfrm>
                <a:off x="5060761" y="227047"/>
                <a:ext cx="584237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/>
                  <a:t>Inception Score</a:t>
                </a:r>
                <a:r>
                  <a:rPr lang="en-US" altLang="zh-TW" sz="2400" dirty="0"/>
                  <a:t> (</a:t>
                </a:r>
                <a:r>
                  <a:rPr lang="en-US" altLang="zh-TW" sz="2400" b="1" dirty="0"/>
                  <a:t>IS</a:t>
                </a:r>
                <a:r>
                  <a:rPr lang="en-US" altLang="zh-TW" sz="2400" dirty="0"/>
                  <a:t>): </a:t>
                </a:r>
              </a:p>
              <a:p>
                <a:r>
                  <a:rPr lang="en-US" altLang="zh-TW" sz="2400" dirty="0"/>
                  <a:t>Good quality, large diversity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Large </a:t>
                </a:r>
                <a:r>
                  <a:rPr lang="en-US" altLang="zh-TW" sz="2400" b="1" dirty="0"/>
                  <a:t>IS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1B327CD5-09EF-46F8-BFFD-CBE234C1D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761" y="227047"/>
                <a:ext cx="5842378" cy="830997"/>
              </a:xfrm>
              <a:prstGeom prst="rect">
                <a:avLst/>
              </a:prstGeom>
              <a:blipFill>
                <a:blip r:embed="rId10"/>
                <a:stretch>
                  <a:fillRect l="-1564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1B7CFCC6-D295-4067-B7C6-71661EA9C63E}"/>
              </a:ext>
            </a:extLst>
          </p:cNvPr>
          <p:cNvSpPr txBox="1"/>
          <p:nvPr/>
        </p:nvSpPr>
        <p:spPr>
          <a:xfrm>
            <a:off x="5595663" y="6175057"/>
            <a:ext cx="418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What is the problem here? </a:t>
            </a:r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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8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8" grpId="0"/>
      <p:bldP spid="47" grpId="0"/>
      <p:bldP spid="48" grpId="0"/>
      <p:bldP spid="49" grpId="0"/>
      <p:bldP spid="59" grpId="0" animBg="1"/>
      <p:bldP spid="60" grpId="0" animBg="1"/>
      <p:bldP spid="61" grpId="0" animBg="1"/>
      <p:bldP spid="56" grpId="0"/>
      <p:bldP spid="57" grpId="0"/>
      <p:bldP spid="58" grpId="0"/>
      <p:bldP spid="74" grpId="0" animBg="1"/>
      <p:bldP spid="75" grpId="0"/>
      <p:bldP spid="76" grpId="0" animBg="1"/>
      <p:bldP spid="77" grpId="0" animBg="1"/>
      <p:bldP spid="78" grpId="0" animBg="1"/>
      <p:bldP spid="80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橢圓 18">
            <a:extLst>
              <a:ext uri="{FF2B5EF4-FFF2-40B4-BE49-F238E27FC236}">
                <a16:creationId xmlns:a16="http://schemas.microsoft.com/office/drawing/2014/main" id="{D369AD1E-9DED-4D0F-A0D2-431CE316F3C6}"/>
              </a:ext>
            </a:extLst>
          </p:cNvPr>
          <p:cNvSpPr/>
          <p:nvPr/>
        </p:nvSpPr>
        <p:spPr>
          <a:xfrm rot="1122837">
            <a:off x="5112541" y="3825338"/>
            <a:ext cx="4332860" cy="20063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CC329499-2B94-4E6C-ACE8-88A1B9D6FDCA}"/>
              </a:ext>
            </a:extLst>
          </p:cNvPr>
          <p:cNvSpPr/>
          <p:nvPr/>
        </p:nvSpPr>
        <p:spPr>
          <a:xfrm rot="20265638">
            <a:off x="2925144" y="3804531"/>
            <a:ext cx="4014600" cy="233320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116638-2FB8-41EF-B151-AE8E8438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51584"/>
            <a:ext cx="7886700" cy="1325563"/>
          </a:xfrm>
        </p:spPr>
        <p:txBody>
          <a:bodyPr/>
          <a:lstStyle/>
          <a:p>
            <a:r>
              <a:rPr lang="en-US" altLang="zh-TW" dirty="0"/>
              <a:t>Fréchet Inception Distance (FID)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4CCFE05-F923-4ACA-B524-C0757F18E692}"/>
              </a:ext>
            </a:extLst>
          </p:cNvPr>
          <p:cNvSpPr/>
          <p:nvPr/>
        </p:nvSpPr>
        <p:spPr>
          <a:xfrm>
            <a:off x="3448293" y="494384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BF6884A-657B-4201-9CA2-93A068BC4E2E}"/>
              </a:ext>
            </a:extLst>
          </p:cNvPr>
          <p:cNvSpPr/>
          <p:nvPr/>
        </p:nvSpPr>
        <p:spPr>
          <a:xfrm>
            <a:off x="5106147" y="556305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7E00317-D674-48C9-8181-847C8E187575}"/>
              </a:ext>
            </a:extLst>
          </p:cNvPr>
          <p:cNvSpPr/>
          <p:nvPr/>
        </p:nvSpPr>
        <p:spPr>
          <a:xfrm>
            <a:off x="3279087" y="5445840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3826378-C0C8-4704-AC52-9EA7C03848F2}"/>
              </a:ext>
            </a:extLst>
          </p:cNvPr>
          <p:cNvSpPr/>
          <p:nvPr/>
        </p:nvSpPr>
        <p:spPr>
          <a:xfrm>
            <a:off x="5815481" y="393606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77C0C5F-33F8-4269-96F1-3829AA24B53E}"/>
              </a:ext>
            </a:extLst>
          </p:cNvPr>
          <p:cNvSpPr/>
          <p:nvPr/>
        </p:nvSpPr>
        <p:spPr>
          <a:xfrm>
            <a:off x="3869716" y="5874810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5AB1F49-EDED-424D-90E2-642E939AF714}"/>
              </a:ext>
            </a:extLst>
          </p:cNvPr>
          <p:cNvSpPr/>
          <p:nvPr/>
        </p:nvSpPr>
        <p:spPr>
          <a:xfrm>
            <a:off x="6242438" y="4262116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C567B50-4708-497B-A882-80D29F565C81}"/>
              </a:ext>
            </a:extLst>
          </p:cNvPr>
          <p:cNvSpPr/>
          <p:nvPr/>
        </p:nvSpPr>
        <p:spPr>
          <a:xfrm>
            <a:off x="5554585" y="406318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D952598-AFDA-4712-A7E2-5E8B179B392C}"/>
              </a:ext>
            </a:extLst>
          </p:cNvPr>
          <p:cNvSpPr/>
          <p:nvPr/>
        </p:nvSpPr>
        <p:spPr>
          <a:xfrm>
            <a:off x="6894109" y="4347500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C69FA27-5810-4E04-9E3D-94021D2B88CE}"/>
              </a:ext>
            </a:extLst>
          </p:cNvPr>
          <p:cNvSpPr/>
          <p:nvPr/>
        </p:nvSpPr>
        <p:spPr>
          <a:xfrm>
            <a:off x="6687789" y="484873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ED0D0EA-43D1-4881-91F7-8A042839A68F}"/>
              </a:ext>
            </a:extLst>
          </p:cNvPr>
          <p:cNvSpPr/>
          <p:nvPr/>
        </p:nvSpPr>
        <p:spPr>
          <a:xfrm>
            <a:off x="6844416" y="5389956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9EE7BB3-E3D7-4FF8-BB49-826FF9824DB7}"/>
              </a:ext>
            </a:extLst>
          </p:cNvPr>
          <p:cNvSpPr/>
          <p:nvPr/>
        </p:nvSpPr>
        <p:spPr>
          <a:xfrm>
            <a:off x="7821867" y="5192516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CEBD290-2105-460B-8797-87AA8C25DA65}"/>
              </a:ext>
            </a:extLst>
          </p:cNvPr>
          <p:cNvSpPr/>
          <p:nvPr/>
        </p:nvSpPr>
        <p:spPr>
          <a:xfrm>
            <a:off x="7509336" y="466320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B62753C-493C-411E-A465-4F83B0EF3B2B}"/>
              </a:ext>
            </a:extLst>
          </p:cNvPr>
          <p:cNvSpPr/>
          <p:nvPr/>
        </p:nvSpPr>
        <p:spPr>
          <a:xfrm>
            <a:off x="4950537" y="513408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899CABA-ED19-46A1-8918-41639514B90E}"/>
              </a:ext>
            </a:extLst>
          </p:cNvPr>
          <p:cNvSpPr txBox="1"/>
          <p:nvPr/>
        </p:nvSpPr>
        <p:spPr>
          <a:xfrm>
            <a:off x="6464502" y="1707831"/>
            <a:ext cx="7121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red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points: real images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B99576C8-7A4C-40D6-8A6A-CB5C2C18DF9D}"/>
              </a:ext>
            </a:extLst>
          </p:cNvPr>
          <p:cNvSpPr/>
          <p:nvPr/>
        </p:nvSpPr>
        <p:spPr>
          <a:xfrm>
            <a:off x="3978721" y="428531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4A9C02BA-8B72-4327-B7AE-55A6E82F2D2B}"/>
              </a:ext>
            </a:extLst>
          </p:cNvPr>
          <p:cNvSpPr/>
          <p:nvPr/>
        </p:nvSpPr>
        <p:spPr>
          <a:xfrm>
            <a:off x="3649233" y="5494735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B34AF54-86C9-446F-B4A7-4D488801E48C}"/>
              </a:ext>
            </a:extLst>
          </p:cNvPr>
          <p:cNvSpPr/>
          <p:nvPr/>
        </p:nvSpPr>
        <p:spPr>
          <a:xfrm>
            <a:off x="5640435" y="519846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3BC6D70-EACD-4217-BE27-14A05CD12E66}"/>
              </a:ext>
            </a:extLst>
          </p:cNvPr>
          <p:cNvSpPr/>
          <p:nvPr/>
        </p:nvSpPr>
        <p:spPr>
          <a:xfrm>
            <a:off x="4589052" y="5827295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47832F99-A551-4A83-BB1B-F5DDF7BEEDEA}"/>
              </a:ext>
            </a:extLst>
          </p:cNvPr>
          <p:cNvSpPr/>
          <p:nvPr/>
        </p:nvSpPr>
        <p:spPr>
          <a:xfrm>
            <a:off x="4187677" y="531482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EE8C28E1-2A76-4CD0-A949-4C2DAE8611D8}"/>
              </a:ext>
            </a:extLst>
          </p:cNvPr>
          <p:cNvSpPr/>
          <p:nvPr/>
        </p:nvSpPr>
        <p:spPr>
          <a:xfrm>
            <a:off x="4842429" y="408711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B66F647B-4856-4A1D-A5FF-CBB697BF1C1B}"/>
              </a:ext>
            </a:extLst>
          </p:cNvPr>
          <p:cNvSpPr/>
          <p:nvPr/>
        </p:nvSpPr>
        <p:spPr>
          <a:xfrm>
            <a:off x="4458420" y="439191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61A5C65-8E71-492F-8B85-61074965FA8D}"/>
              </a:ext>
            </a:extLst>
          </p:cNvPr>
          <p:cNvSpPr/>
          <p:nvPr/>
        </p:nvSpPr>
        <p:spPr>
          <a:xfrm>
            <a:off x="5147229" y="439191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6EE33BE-464B-4A0D-934F-9789ECE19FA4}"/>
              </a:ext>
            </a:extLst>
          </p:cNvPr>
          <p:cNvSpPr/>
          <p:nvPr/>
        </p:nvSpPr>
        <p:spPr>
          <a:xfrm>
            <a:off x="4101812" y="4766597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DB9A060E-7E5B-4353-BC8E-E6804BB91D38}"/>
              </a:ext>
            </a:extLst>
          </p:cNvPr>
          <p:cNvSpPr/>
          <p:nvPr/>
        </p:nvSpPr>
        <p:spPr>
          <a:xfrm>
            <a:off x="5452029" y="469671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8A52DB7-9210-49E0-920B-CC923D7006FA}"/>
              </a:ext>
            </a:extLst>
          </p:cNvPr>
          <p:cNvSpPr/>
          <p:nvPr/>
        </p:nvSpPr>
        <p:spPr>
          <a:xfrm>
            <a:off x="6074210" y="4887716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92CB74D9-6E48-424B-93E9-811A4A5254ED}"/>
              </a:ext>
            </a:extLst>
          </p:cNvPr>
          <p:cNvSpPr/>
          <p:nvPr/>
        </p:nvSpPr>
        <p:spPr>
          <a:xfrm>
            <a:off x="7954605" y="420412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5FF2B7B-1A16-47A1-9ECF-ED026FB08D57}"/>
              </a:ext>
            </a:extLst>
          </p:cNvPr>
          <p:cNvSpPr/>
          <p:nvPr/>
        </p:nvSpPr>
        <p:spPr>
          <a:xfrm>
            <a:off x="8077983" y="4789476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4D8DA92-ACC6-487A-9BCA-958455B16F17}"/>
              </a:ext>
            </a:extLst>
          </p:cNvPr>
          <p:cNvSpPr/>
          <p:nvPr/>
        </p:nvSpPr>
        <p:spPr>
          <a:xfrm>
            <a:off x="8232364" y="5374623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B18BD5F-4647-4558-A9EA-7F2474B1D3BE}"/>
              </a:ext>
            </a:extLst>
          </p:cNvPr>
          <p:cNvSpPr/>
          <p:nvPr/>
        </p:nvSpPr>
        <p:spPr>
          <a:xfrm>
            <a:off x="8696093" y="476659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34FAFFD-9F40-4AD8-A877-1CC20A166337}"/>
              </a:ext>
            </a:extLst>
          </p:cNvPr>
          <p:cNvSpPr/>
          <p:nvPr/>
        </p:nvSpPr>
        <p:spPr>
          <a:xfrm>
            <a:off x="6340269" y="5271453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8C97C98-80E6-4AFA-AA58-F5D7CAC9FAF8}"/>
              </a:ext>
            </a:extLst>
          </p:cNvPr>
          <p:cNvSpPr/>
          <p:nvPr/>
        </p:nvSpPr>
        <p:spPr>
          <a:xfrm>
            <a:off x="7191501" y="5002387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8CB41A3-9CA9-40C1-8052-D8EEAEFB3DED}"/>
              </a:ext>
            </a:extLst>
          </p:cNvPr>
          <p:cNvSpPr/>
          <p:nvPr/>
        </p:nvSpPr>
        <p:spPr>
          <a:xfrm>
            <a:off x="7509336" y="556305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AE39CE8-AC9D-4536-B5EB-E878C9E230F4}"/>
              </a:ext>
            </a:extLst>
          </p:cNvPr>
          <p:cNvSpPr/>
          <p:nvPr/>
        </p:nvSpPr>
        <p:spPr>
          <a:xfrm>
            <a:off x="7186207" y="397852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E283634-8DCB-47F7-A2F8-6F7FCA25D9B2}"/>
              </a:ext>
            </a:extLst>
          </p:cNvPr>
          <p:cNvSpPr/>
          <p:nvPr/>
        </p:nvSpPr>
        <p:spPr>
          <a:xfrm>
            <a:off x="6595024" y="383999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30522259-E26F-4091-A4E5-5D86757B70B3}"/>
              </a:ext>
            </a:extLst>
          </p:cNvPr>
          <p:cNvSpPr/>
          <p:nvPr/>
        </p:nvSpPr>
        <p:spPr>
          <a:xfrm>
            <a:off x="5825965" y="4484676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7422758-4AC3-4F23-9A75-F040882DC50E}"/>
              </a:ext>
            </a:extLst>
          </p:cNvPr>
          <p:cNvSpPr/>
          <p:nvPr/>
        </p:nvSpPr>
        <p:spPr>
          <a:xfrm>
            <a:off x="6486513" y="2619348"/>
            <a:ext cx="36658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FID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= Fréchet distance between the two </a:t>
            </a:r>
            <a:r>
              <a:rPr lang="en-US" altLang="zh-TW" sz="2400" b="1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Gaussians</a:t>
            </a:r>
            <a:endParaRPr lang="zh-TW" altLang="en-US" sz="2400" b="1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71D7327-EF49-4963-9178-5B4F937F32F5}"/>
              </a:ext>
            </a:extLst>
          </p:cNvPr>
          <p:cNvSpPr txBox="1"/>
          <p:nvPr/>
        </p:nvSpPr>
        <p:spPr>
          <a:xfrm>
            <a:off x="6521973" y="240946"/>
            <a:ext cx="3754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https://arxiv.org/pdf/1706.08500.pdf</a:t>
            </a: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1F2C3937-8A8E-43AA-A3E0-6E86F544C0A6}"/>
              </a:ext>
            </a:extLst>
          </p:cNvPr>
          <p:cNvCxnSpPr>
            <a:cxnSpLocks/>
          </p:cNvCxnSpPr>
          <p:nvPr/>
        </p:nvCxnSpPr>
        <p:spPr>
          <a:xfrm>
            <a:off x="4338860" y="2545285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9921E8EB-22A6-4BF3-B2B1-7E0FDCCDEFD6}"/>
              </a:ext>
            </a:extLst>
          </p:cNvPr>
          <p:cNvSpPr/>
          <p:nvPr/>
        </p:nvSpPr>
        <p:spPr>
          <a:xfrm>
            <a:off x="3627726" y="2218022"/>
            <a:ext cx="1034529" cy="65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CNN</a:t>
            </a:r>
            <a:endParaRPr lang="zh-TW" altLang="en-US" sz="24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0325689C-6E1B-4790-9F2D-F8F513DD90E5}"/>
              </a:ext>
            </a:extLst>
          </p:cNvPr>
          <p:cNvCxnSpPr>
            <a:cxnSpLocks/>
          </p:cNvCxnSpPr>
          <p:nvPr/>
        </p:nvCxnSpPr>
        <p:spPr>
          <a:xfrm>
            <a:off x="2980937" y="2566632"/>
            <a:ext cx="6467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>
            <a:extLst>
              <a:ext uri="{FF2B5EF4-FFF2-40B4-BE49-F238E27FC236}">
                <a16:creationId xmlns:a16="http://schemas.microsoft.com/office/drawing/2014/main" id="{C7C17D46-692D-45FD-BF26-B84D6823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46" y="2099173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7A0EB62-3BED-4D69-A35D-8D822F34750D}"/>
              </a:ext>
            </a:extLst>
          </p:cNvPr>
          <p:cNvSpPr/>
          <p:nvPr/>
        </p:nvSpPr>
        <p:spPr>
          <a:xfrm>
            <a:off x="5015231" y="2202978"/>
            <a:ext cx="172065" cy="66957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5028E3E-8CE8-4F5D-B213-F056B652F233}"/>
              </a:ext>
            </a:extLst>
          </p:cNvPr>
          <p:cNvSpPr/>
          <p:nvPr/>
        </p:nvSpPr>
        <p:spPr>
          <a:xfrm rot="5400000">
            <a:off x="5273396" y="2349437"/>
            <a:ext cx="936217" cy="39169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dirty="0" err="1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softmax</a:t>
            </a:r>
            <a:endParaRPr lang="zh-TW" altLang="en-US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1E8FFF0B-6A0A-4091-8D3C-A921B71E0D7E}"/>
              </a:ext>
            </a:extLst>
          </p:cNvPr>
          <p:cNvCxnSpPr>
            <a:cxnSpLocks/>
          </p:cNvCxnSpPr>
          <p:nvPr/>
        </p:nvCxnSpPr>
        <p:spPr>
          <a:xfrm>
            <a:off x="5233015" y="2552118"/>
            <a:ext cx="2938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ACB55F28-4A29-4524-8255-D6B107DF32C3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 flipH="1">
            <a:off x="4935195" y="2872549"/>
            <a:ext cx="166069" cy="12145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970FAF8-09C2-41DB-BD8E-637921CB555F}"/>
              </a:ext>
            </a:extLst>
          </p:cNvPr>
          <p:cNvSpPr txBox="1"/>
          <p:nvPr/>
        </p:nvSpPr>
        <p:spPr>
          <a:xfrm>
            <a:off x="6464503" y="2141215"/>
            <a:ext cx="450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blue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points: generated images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1E5EBFD-A3A7-4F6E-97CB-FB2318B4F5B9}"/>
              </a:ext>
            </a:extLst>
          </p:cNvPr>
          <p:cNvSpPr txBox="1"/>
          <p:nvPr/>
        </p:nvSpPr>
        <p:spPr>
          <a:xfrm>
            <a:off x="9559067" y="2747645"/>
            <a:ext cx="976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???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45E69F-E19C-4D29-9E41-10BD91C327B3}"/>
              </a:ext>
            </a:extLst>
          </p:cNvPr>
          <p:cNvSpPr/>
          <p:nvPr/>
        </p:nvSpPr>
        <p:spPr>
          <a:xfrm>
            <a:off x="7878634" y="3396295"/>
            <a:ext cx="2520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0000FF"/>
                </a:solidFill>
                <a:latin typeface="Lucida Grande"/>
                <a:ea typeface="新細明體" panose="02020500000000000000" pitchFamily="18" charset="-120"/>
              </a:rPr>
              <a:t>Smaller is better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68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5" grpId="0"/>
      <p:bldP spid="48" grpId="0" animBg="1"/>
      <p:bldP spid="17" grpId="0" animBg="1"/>
      <p:bldP spid="51" grpId="0" animBg="1"/>
      <p:bldP spid="57" grpId="0"/>
      <p:bldP spid="58" grpId="0"/>
      <p:bldP spid="5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 don’t want memory GAN.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50931" y="4552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https://arxiv.org/pdf/1511.01844.pdf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2961C0-BD3D-4316-BFEF-2FB4352E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39</a:t>
            </a:fld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C2BB02D-9E50-4FB7-9F3D-F9E93FBD049A}"/>
              </a:ext>
            </a:extLst>
          </p:cNvPr>
          <p:cNvGrpSpPr/>
          <p:nvPr/>
        </p:nvGrpSpPr>
        <p:grpSpPr>
          <a:xfrm>
            <a:off x="4574962" y="1867023"/>
            <a:ext cx="4023116" cy="917356"/>
            <a:chOff x="1303813" y="2348130"/>
            <a:chExt cx="4023116" cy="91735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6AC7C8B-D5CF-4528-8747-DC4F85A41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813" y="2348130"/>
              <a:ext cx="896369" cy="89636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D215E7B-37EE-4460-BAD8-79E9D3D02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845" y="2359051"/>
              <a:ext cx="896369" cy="896369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77A2B6C-DD25-4374-890D-D6409E9A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877" y="2359051"/>
              <a:ext cx="896368" cy="896368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5D9AF1D-8F16-43B4-AFE4-E060E4CE7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464" y="2394021"/>
              <a:ext cx="871465" cy="871465"/>
            </a:xfrm>
            <a:prstGeom prst="rect">
              <a:avLst/>
            </a:prstGeom>
          </p:spPr>
        </p:pic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513E58A-99F8-4A9E-B4A3-74CA42E0644A}"/>
              </a:ext>
            </a:extLst>
          </p:cNvPr>
          <p:cNvSpPr txBox="1"/>
          <p:nvPr/>
        </p:nvSpPr>
        <p:spPr>
          <a:xfrm>
            <a:off x="2041390" y="2053597"/>
            <a:ext cx="2000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Real Data</a:t>
            </a:r>
            <a:endParaRPr lang="zh-TW" altLang="en-US" sz="2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1AFA09E-8B9A-4221-AC7D-9177444FC9C3}"/>
              </a:ext>
            </a:extLst>
          </p:cNvPr>
          <p:cNvSpPr txBox="1"/>
          <p:nvPr/>
        </p:nvSpPr>
        <p:spPr>
          <a:xfrm>
            <a:off x="2057385" y="3316115"/>
            <a:ext cx="2000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Generated Data </a:t>
            </a:r>
            <a:endParaRPr lang="zh-TW" altLang="en-US" sz="2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662072-3A99-4710-9C6A-39213DA18883}"/>
              </a:ext>
            </a:extLst>
          </p:cNvPr>
          <p:cNvSpPr txBox="1"/>
          <p:nvPr/>
        </p:nvSpPr>
        <p:spPr>
          <a:xfrm>
            <a:off x="2152651" y="4974378"/>
            <a:ext cx="2000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Generated Data</a:t>
            </a:r>
            <a:endParaRPr lang="zh-TW" altLang="en-US" sz="2800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C4DC212-C468-4A0D-B756-29B78C34C332}"/>
              </a:ext>
            </a:extLst>
          </p:cNvPr>
          <p:cNvGrpSpPr/>
          <p:nvPr/>
        </p:nvGrpSpPr>
        <p:grpSpPr>
          <a:xfrm>
            <a:off x="4603990" y="3262311"/>
            <a:ext cx="4023116" cy="917356"/>
            <a:chOff x="1303813" y="2348130"/>
            <a:chExt cx="4023116" cy="917356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2175D37-670B-45C5-BAF6-B7CD2156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813" y="2348130"/>
              <a:ext cx="896369" cy="896369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071022A7-9C59-442B-8DA4-A12D44303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845" y="2359051"/>
              <a:ext cx="896369" cy="896369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23AC2B2B-E136-47DF-8FA5-98AD3883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877" y="2359051"/>
              <a:ext cx="896368" cy="896368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70BBA16D-9422-406D-954D-4AFD3C85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464" y="2394021"/>
              <a:ext cx="871465" cy="871465"/>
            </a:xfrm>
            <a:prstGeom prst="rect">
              <a:avLst/>
            </a:prstGeom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4555EDF-6865-443F-8CF4-5BABCAD2965A}"/>
              </a:ext>
            </a:extLst>
          </p:cNvPr>
          <p:cNvSpPr txBox="1"/>
          <p:nvPr/>
        </p:nvSpPr>
        <p:spPr>
          <a:xfrm>
            <a:off x="5294418" y="4160993"/>
            <a:ext cx="2733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Same as real data …</a:t>
            </a:r>
            <a:endParaRPr lang="zh-TW" altLang="en-US" sz="24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9FE172A-B60A-44D6-846E-731120B21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3991" y="4940076"/>
            <a:ext cx="896369" cy="89636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EED768C-DC1B-4B89-9929-71F210180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47023" y="4950997"/>
            <a:ext cx="896369" cy="89636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DE079A1-38EF-4420-B5E9-264BFF54F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0054" y="4950996"/>
            <a:ext cx="896368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F98875F-8639-4402-8A36-B798130CA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5642" y="4985967"/>
            <a:ext cx="871465" cy="87146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0ED760E5-24FA-415E-95AD-D511C355A07A}"/>
              </a:ext>
            </a:extLst>
          </p:cNvPr>
          <p:cNvSpPr txBox="1"/>
          <p:nvPr/>
        </p:nvSpPr>
        <p:spPr>
          <a:xfrm>
            <a:off x="4948885" y="5882283"/>
            <a:ext cx="345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Simply flip real data 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788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04FA9-91BD-4C71-9C89-B87AEEFA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distribution? </a:t>
            </a:r>
            <a:endParaRPr lang="zh-TW" altLang="en-US" dirty="0"/>
          </a:p>
        </p:txBody>
      </p:sp>
      <p:pic>
        <p:nvPicPr>
          <p:cNvPr id="4" name="Picture 4" descr="https://github.com/dyelax/Adversarial_Video_Generation/raw/master/Results/Gifs/5_Comparison.gif">
            <a:extLst>
              <a:ext uri="{FF2B5EF4-FFF2-40B4-BE49-F238E27FC236}">
                <a16:creationId xmlns:a16="http://schemas.microsoft.com/office/drawing/2014/main" id="{6B892A72-BA76-4D19-9288-09E95F189D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2780" y="1446959"/>
            <a:ext cx="8201160" cy="41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300EA4-274E-41BA-9A10-FADF7F03E271}"/>
              </a:ext>
            </a:extLst>
          </p:cNvPr>
          <p:cNvSpPr/>
          <p:nvPr/>
        </p:nvSpPr>
        <p:spPr>
          <a:xfrm>
            <a:off x="4847772" y="1531033"/>
            <a:ext cx="5820229" cy="549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36D27C-D5EF-457F-B874-328CF54726D4}"/>
              </a:ext>
            </a:extLst>
          </p:cNvPr>
          <p:cNvSpPr/>
          <p:nvPr/>
        </p:nvSpPr>
        <p:spPr>
          <a:xfrm>
            <a:off x="4035605" y="84729"/>
            <a:ext cx="676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Source: 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https://github.com/dyelax/Adversarial_Video_Generation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75A401-8945-42BA-BBF4-F32275143007}"/>
              </a:ext>
            </a:extLst>
          </p:cNvPr>
          <p:cNvSpPr/>
          <p:nvPr/>
        </p:nvSpPr>
        <p:spPr>
          <a:xfrm>
            <a:off x="1140711" y="1358561"/>
            <a:ext cx="10790032" cy="6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99C300F-BDE8-4887-A842-C5BA976EF3C5}"/>
              </a:ext>
            </a:extLst>
          </p:cNvPr>
          <p:cNvSpPr txBox="1"/>
          <p:nvPr/>
        </p:nvSpPr>
        <p:spPr>
          <a:xfrm>
            <a:off x="2629354" y="5593730"/>
            <a:ext cx="174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Prediction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48EE89-EDC4-4FD8-B221-AEC07F76C5A8}"/>
              </a:ext>
            </a:extLst>
          </p:cNvPr>
          <p:cNvSpPr/>
          <p:nvPr/>
        </p:nvSpPr>
        <p:spPr>
          <a:xfrm>
            <a:off x="-1404619" y="1335220"/>
            <a:ext cx="3561970" cy="472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9AA2BE1B-7EF7-4ADB-B94C-A7F50058BA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80080" y="1178109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E0EAB2DE-93E7-473F-88AD-C565C7C68335}"/>
              </a:ext>
            </a:extLst>
          </p:cNvPr>
          <p:cNvSpPr txBox="1"/>
          <p:nvPr/>
        </p:nvSpPr>
        <p:spPr>
          <a:xfrm>
            <a:off x="8029124" y="1523516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turn </a:t>
            </a:r>
          </a:p>
          <a:p>
            <a:pPr algn="ctr"/>
            <a:r>
              <a:rPr lang="en-US" altLang="zh-TW" sz="2400" dirty="0"/>
              <a:t>right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D40F7C7-2987-4C3F-AC6A-EA2D1C780F8E}"/>
              </a:ext>
            </a:extLst>
          </p:cNvPr>
          <p:cNvSpPr txBox="1"/>
          <p:nvPr/>
        </p:nvSpPr>
        <p:spPr>
          <a:xfrm>
            <a:off x="9572170" y="3552081"/>
            <a:ext cx="65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???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AA1743B-D22A-49A8-822D-D563636D0CE6}"/>
              </a:ext>
            </a:extLst>
          </p:cNvPr>
          <p:cNvSpPr txBox="1"/>
          <p:nvPr/>
        </p:nvSpPr>
        <p:spPr>
          <a:xfrm>
            <a:off x="5036462" y="1939014"/>
            <a:ext cx="28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Video Prediction </a:t>
            </a:r>
            <a:endParaRPr lang="zh-TW" altLang="en-US" sz="2800" b="1" i="1" u="sng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FD0882D-C98E-46C7-A530-52F80BA9E960}"/>
              </a:ext>
            </a:extLst>
          </p:cNvPr>
          <p:cNvSpPr/>
          <p:nvPr/>
        </p:nvSpPr>
        <p:spPr>
          <a:xfrm>
            <a:off x="7126700" y="3231771"/>
            <a:ext cx="1557718" cy="1133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EB78F41-D024-4EB1-A42C-E83EA9164130}"/>
              </a:ext>
            </a:extLst>
          </p:cNvPr>
          <p:cNvCxnSpPr>
            <a:cxnSpLocks/>
          </p:cNvCxnSpPr>
          <p:nvPr/>
        </p:nvCxnSpPr>
        <p:spPr>
          <a:xfrm>
            <a:off x="6647549" y="3827578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3A772A3D-BCB1-453F-89E8-71B3CD154E31}"/>
              </a:ext>
            </a:extLst>
          </p:cNvPr>
          <p:cNvGrpSpPr/>
          <p:nvPr/>
        </p:nvGrpSpPr>
        <p:grpSpPr>
          <a:xfrm>
            <a:off x="4937584" y="2962621"/>
            <a:ext cx="1965779" cy="1744920"/>
            <a:chOff x="3747405" y="3659303"/>
            <a:chExt cx="1965779" cy="174492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1893631-DE84-4266-BF8A-D9B68140B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724" y="367752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9C2A061E-C21D-404B-8E62-17E66911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3192" y="3686267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59C3AA80-6D9A-432F-AA55-23B35CB0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405" y="365930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</p:grp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A086835-F8E6-48A6-ACEA-12D5DF82C37A}"/>
              </a:ext>
            </a:extLst>
          </p:cNvPr>
          <p:cNvCxnSpPr>
            <a:cxnSpLocks/>
          </p:cNvCxnSpPr>
          <p:nvPr/>
        </p:nvCxnSpPr>
        <p:spPr>
          <a:xfrm>
            <a:off x="8759378" y="3784490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>
            <a:extLst>
              <a:ext uri="{FF2B5EF4-FFF2-40B4-BE49-F238E27FC236}">
                <a16:creationId xmlns:a16="http://schemas.microsoft.com/office/drawing/2014/main" id="{28321A24-5883-4C6A-883C-5BE96FB56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378" y="4797434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6F8C0D8-C3AD-4008-BDA6-59D0935D6F4A}"/>
                  </a:ext>
                </a:extLst>
              </p:cNvPr>
              <p:cNvSpPr txBox="1"/>
              <p:nvPr/>
            </p:nvSpPr>
            <p:spPr>
              <a:xfrm>
                <a:off x="9199688" y="3534521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6F8C0D8-C3AD-4008-BDA6-59D0935D6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688" y="3534521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DBCFEB99-D16C-4308-B7A9-4688CB8F6A0D}"/>
              </a:ext>
            </a:extLst>
          </p:cNvPr>
          <p:cNvCxnSpPr/>
          <p:nvPr/>
        </p:nvCxnSpPr>
        <p:spPr>
          <a:xfrm>
            <a:off x="9414875" y="4060529"/>
            <a:ext cx="0" cy="5909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DD9053B-7273-4137-966C-D69384D695AE}"/>
              </a:ext>
            </a:extLst>
          </p:cNvPr>
          <p:cNvSpPr txBox="1"/>
          <p:nvPr/>
        </p:nvSpPr>
        <p:spPr>
          <a:xfrm>
            <a:off x="5253371" y="4889016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Previous frames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F0A00A0-EB00-40A3-8E6F-641109EC7A1A}"/>
              </a:ext>
            </a:extLst>
          </p:cNvPr>
          <p:cNvSpPr txBox="1"/>
          <p:nvPr/>
        </p:nvSpPr>
        <p:spPr>
          <a:xfrm>
            <a:off x="7654930" y="5018883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turn </a:t>
            </a:r>
          </a:p>
          <a:p>
            <a:pPr algn="r"/>
            <a:r>
              <a:rPr lang="en-US" altLang="zh-TW" sz="2400" dirty="0"/>
              <a:t>left</a:t>
            </a:r>
            <a:endParaRPr lang="zh-TW" altLang="en-US" sz="2400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5B5FFA8-F851-4560-86D1-55080EA1840C}"/>
              </a:ext>
            </a:extLst>
          </p:cNvPr>
          <p:cNvCxnSpPr/>
          <p:nvPr/>
        </p:nvCxnSpPr>
        <p:spPr>
          <a:xfrm>
            <a:off x="9414875" y="2989585"/>
            <a:ext cx="0" cy="5909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4EECA1-8B0D-4EA3-9CF8-3C7C067D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88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5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2FD9023-BB97-496B-9174-610D09C26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492571C1-521B-4844-8F17-84D9518A0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03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131A1B5D-12AB-4065-AD8E-31D8C74A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08" y="2935256"/>
            <a:ext cx="1403884" cy="1384654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C06F77AC-AC5B-42AD-931E-0EB5FC499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807" y="1155515"/>
            <a:ext cx="2564797" cy="3111954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6BF8A8C-3E37-44D9-B6BD-6D17198B39B1}"/>
              </a:ext>
            </a:extLst>
          </p:cNvPr>
          <p:cNvSpPr/>
          <p:nvPr/>
        </p:nvSpPr>
        <p:spPr>
          <a:xfrm>
            <a:off x="4648693" y="1803509"/>
            <a:ext cx="1775357" cy="112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F3B18932-49AC-42A3-9882-5B65DAE00AA9}"/>
              </a:ext>
            </a:extLst>
          </p:cNvPr>
          <p:cNvCxnSpPr>
            <a:cxnSpLocks/>
          </p:cNvCxnSpPr>
          <p:nvPr/>
        </p:nvCxnSpPr>
        <p:spPr>
          <a:xfrm>
            <a:off x="3812300" y="1253376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93BA65E-13B1-45DC-A8C1-B98E40D925D3}"/>
              </a:ext>
            </a:extLst>
          </p:cNvPr>
          <p:cNvCxnSpPr>
            <a:cxnSpLocks/>
          </p:cNvCxnSpPr>
          <p:nvPr/>
        </p:nvCxnSpPr>
        <p:spPr>
          <a:xfrm>
            <a:off x="6510698" y="2367158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2D0BAA9-2E4A-4DDA-B532-0A0B1618083B}"/>
              </a:ext>
            </a:extLst>
          </p:cNvPr>
          <p:cNvGrpSpPr/>
          <p:nvPr/>
        </p:nvGrpSpPr>
        <p:grpSpPr>
          <a:xfrm>
            <a:off x="2973504" y="3579697"/>
            <a:ext cx="407932" cy="570546"/>
            <a:chOff x="4514434" y="1884736"/>
            <a:chExt cx="407932" cy="570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438F61D-C9DD-411E-872E-FC5505107237}"/>
                    </a:ext>
                  </a:extLst>
                </p:cNvPr>
                <p:cNvSpPr txBox="1"/>
                <p:nvPr/>
              </p:nvSpPr>
              <p:spPr>
                <a:xfrm>
                  <a:off x="4514434" y="1993617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438F61D-C9DD-411E-872E-FC5505107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434" y="1993617"/>
                  <a:ext cx="40793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2AB3E28C-4476-49F1-B5AB-EC47D4EFEDD8}"/>
                </a:ext>
              </a:extLst>
            </p:cNvPr>
            <p:cNvSpPr/>
            <p:nvPr/>
          </p:nvSpPr>
          <p:spPr>
            <a:xfrm>
              <a:off x="4608344" y="1884736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3663F51-6666-4FC6-A370-CA15E8F1F95F}"/>
                  </a:ext>
                </a:extLst>
              </p:cNvPr>
              <p:cNvSpPr txBox="1"/>
              <p:nvPr/>
            </p:nvSpPr>
            <p:spPr>
              <a:xfrm>
                <a:off x="7276421" y="2116847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3663F51-6666-4FC6-A370-CA15E8F1F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21" y="2116847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橢圓 47">
            <a:extLst>
              <a:ext uri="{FF2B5EF4-FFF2-40B4-BE49-F238E27FC236}">
                <a16:creationId xmlns:a16="http://schemas.microsoft.com/office/drawing/2014/main" id="{6DFAE11D-0E11-4388-978D-614441B9ABA9}"/>
              </a:ext>
            </a:extLst>
          </p:cNvPr>
          <p:cNvSpPr/>
          <p:nvPr/>
        </p:nvSpPr>
        <p:spPr>
          <a:xfrm>
            <a:off x="7815168" y="226178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3E0FEB3-AAED-401D-9A9C-BEF45FCEA66C}"/>
              </a:ext>
            </a:extLst>
          </p:cNvPr>
          <p:cNvSpPr/>
          <p:nvPr/>
        </p:nvSpPr>
        <p:spPr>
          <a:xfrm>
            <a:off x="3448520" y="364259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FD490FB-618F-4F6F-977B-AB811A7DEB45}"/>
              </a:ext>
            </a:extLst>
          </p:cNvPr>
          <p:cNvSpPr/>
          <p:nvPr/>
        </p:nvSpPr>
        <p:spPr>
          <a:xfrm>
            <a:off x="2763954" y="3284604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3A5DCCF9-C616-4629-A47F-73BAD860F36B}"/>
              </a:ext>
            </a:extLst>
          </p:cNvPr>
          <p:cNvSpPr/>
          <p:nvPr/>
        </p:nvSpPr>
        <p:spPr>
          <a:xfrm>
            <a:off x="2690601" y="363895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6932BFC-D6D1-43D7-8116-414B70386BD9}"/>
              </a:ext>
            </a:extLst>
          </p:cNvPr>
          <p:cNvSpPr/>
          <p:nvPr/>
        </p:nvSpPr>
        <p:spPr>
          <a:xfrm>
            <a:off x="3238970" y="3260805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2FEB15B3-044B-4B93-9CC8-C846D733AD7D}"/>
              </a:ext>
            </a:extLst>
          </p:cNvPr>
          <p:cNvSpPr/>
          <p:nvPr/>
        </p:nvSpPr>
        <p:spPr>
          <a:xfrm>
            <a:off x="7708757" y="3434373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199281AA-88AC-40BE-ABF0-597213089A75}"/>
              </a:ext>
            </a:extLst>
          </p:cNvPr>
          <p:cNvSpPr/>
          <p:nvPr/>
        </p:nvSpPr>
        <p:spPr>
          <a:xfrm>
            <a:off x="7291559" y="180350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D23F399-E091-4C09-8CA7-CFC44EE688FD}"/>
              </a:ext>
            </a:extLst>
          </p:cNvPr>
          <p:cNvSpPr/>
          <p:nvPr/>
        </p:nvSpPr>
        <p:spPr>
          <a:xfrm>
            <a:off x="8618796" y="180350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97339BCD-1584-4E92-B0C5-C87665B55DFB}"/>
              </a:ext>
            </a:extLst>
          </p:cNvPr>
          <p:cNvSpPr/>
          <p:nvPr/>
        </p:nvSpPr>
        <p:spPr>
          <a:xfrm>
            <a:off x="8618796" y="242648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90267D8-D513-4A21-A445-87DB0AB6425D}"/>
                  </a:ext>
                </a:extLst>
              </p:cNvPr>
              <p:cNvSpPr txBox="1"/>
              <p:nvPr/>
            </p:nvSpPr>
            <p:spPr>
              <a:xfrm>
                <a:off x="3348649" y="875683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90267D8-D513-4A21-A445-87DB0AB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649" y="875683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98D019A3-8446-470B-B63D-D24C287C67FB}"/>
              </a:ext>
            </a:extLst>
          </p:cNvPr>
          <p:cNvCxnSpPr>
            <a:cxnSpLocks/>
          </p:cNvCxnSpPr>
          <p:nvPr/>
        </p:nvCxnSpPr>
        <p:spPr>
          <a:xfrm flipV="1">
            <a:off x="3806462" y="2886177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CCC2446-3BE3-4BF6-8D8A-081D0C9B2660}"/>
              </a:ext>
            </a:extLst>
          </p:cNvPr>
          <p:cNvCxnSpPr>
            <a:cxnSpLocks/>
          </p:cNvCxnSpPr>
          <p:nvPr/>
        </p:nvCxnSpPr>
        <p:spPr>
          <a:xfrm>
            <a:off x="8830831" y="2661053"/>
            <a:ext cx="336320" cy="59975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A81608-35C2-4DF4-BC14-95AB2025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5908" y="6292184"/>
            <a:ext cx="2057400" cy="365125"/>
          </a:xfrm>
        </p:spPr>
        <p:txBody>
          <a:bodyPr/>
          <a:lstStyle/>
          <a:p>
            <a:fld id="{2E218D97-057B-4649-A039-448A1754A34D}" type="slidenum">
              <a:rPr lang="zh-TW" altLang="en-US" smtClean="0"/>
              <a:t>41</a:t>
            </a:fld>
            <a:endParaRPr lang="zh-TW" altLang="en-US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54F3816-AF80-48D0-A037-B9466838C792}"/>
              </a:ext>
            </a:extLst>
          </p:cNvPr>
          <p:cNvCxnSpPr>
            <a:cxnSpLocks/>
          </p:cNvCxnSpPr>
          <p:nvPr/>
        </p:nvCxnSpPr>
        <p:spPr>
          <a:xfrm flipH="1">
            <a:off x="7194926" y="3579697"/>
            <a:ext cx="477204" cy="20955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3EC57D-CE23-4D58-8D3F-A18590A10AF6}"/>
              </a:ext>
            </a:extLst>
          </p:cNvPr>
          <p:cNvSpPr txBox="1"/>
          <p:nvPr/>
        </p:nvSpPr>
        <p:spPr>
          <a:xfrm>
            <a:off x="2195661" y="1306927"/>
            <a:ext cx="195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red eyes</a:t>
            </a:r>
            <a:endParaRPr lang="zh-TW" altLang="en-US" sz="2400" dirty="0"/>
          </a:p>
        </p:txBody>
      </p:sp>
      <p:pic>
        <p:nvPicPr>
          <p:cNvPr id="70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931EF6B4-ADD1-4890-B9FB-B19EA8C4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265" y="3337481"/>
            <a:ext cx="853313" cy="8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獵人暗黑大陸篇大綱（至380話）--等了多年，酷拉皮卡終於當上主角@ 亞特的動漫花園:: 痞客邦::">
            <a:extLst>
              <a:ext uri="{FF2B5EF4-FFF2-40B4-BE49-F238E27FC236}">
                <a16:creationId xmlns:a16="http://schemas.microsoft.com/office/drawing/2014/main" id="{B0748736-D85E-45FF-994F-4402E1F3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3286338"/>
            <a:ext cx="1075405" cy="9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A44E40A-22EC-4DD4-980A-0E4785879E85}"/>
              </a:ext>
            </a:extLst>
          </p:cNvPr>
          <p:cNvGrpSpPr/>
          <p:nvPr/>
        </p:nvGrpSpPr>
        <p:grpSpPr>
          <a:xfrm>
            <a:off x="4890343" y="318512"/>
            <a:ext cx="5542060" cy="976070"/>
            <a:chOff x="3516356" y="1908331"/>
            <a:chExt cx="5542060" cy="97607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BBA60E7-8B20-4FE4-9A2D-908CBCCB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16356" y="1908331"/>
              <a:ext cx="1056431" cy="976070"/>
            </a:xfrm>
            <a:prstGeom prst="rect">
              <a:avLst/>
            </a:prstGeom>
          </p:spPr>
        </p:pic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DE6C7E39-E953-411B-9E98-7434E4064865}"/>
                </a:ext>
              </a:extLst>
            </p:cNvPr>
            <p:cNvSpPr txBox="1"/>
            <p:nvPr/>
          </p:nvSpPr>
          <p:spPr>
            <a:xfrm>
              <a:off x="4488159" y="1961183"/>
              <a:ext cx="146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red eyes</a:t>
              </a:r>
              <a:endParaRPr lang="zh-TW" altLang="en-US" sz="2400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3D21D987-D21B-4A54-9C09-AFD93DAA8DB1}"/>
                </a:ext>
              </a:extLst>
            </p:cNvPr>
            <p:cNvSpPr txBox="1"/>
            <p:nvPr/>
          </p:nvSpPr>
          <p:spPr>
            <a:xfrm>
              <a:off x="4498335" y="2388440"/>
              <a:ext cx="1463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black hair</a:t>
              </a:r>
              <a:endParaRPr lang="zh-TW" altLang="en-US" sz="2400" dirty="0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6F33FAA-7EBD-4DC3-AEAC-88BBE6225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47465" y="1954167"/>
              <a:ext cx="1123874" cy="864256"/>
            </a:xfrm>
            <a:prstGeom prst="rect">
              <a:avLst/>
            </a:prstGeom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3F009B2-6F56-4FE9-A8DB-E9D0ADA0DC4E}"/>
                </a:ext>
              </a:extLst>
            </p:cNvPr>
            <p:cNvSpPr txBox="1"/>
            <p:nvPr/>
          </p:nvSpPr>
          <p:spPr>
            <a:xfrm>
              <a:off x="7257787" y="1922439"/>
              <a:ext cx="1790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yellow hair</a:t>
              </a:r>
              <a:endParaRPr lang="zh-TW" altLang="en-US" sz="2400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25A96C19-4B52-4E23-B4A0-238A1B7D9693}"/>
                </a:ext>
              </a:extLst>
            </p:cNvPr>
            <p:cNvSpPr txBox="1"/>
            <p:nvPr/>
          </p:nvSpPr>
          <p:spPr>
            <a:xfrm>
              <a:off x="7267963" y="2349696"/>
              <a:ext cx="1790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dark circles</a:t>
              </a:r>
              <a:endParaRPr lang="zh-TW" altLang="en-US" sz="2400" dirty="0"/>
            </a:p>
          </p:txBody>
        </p: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CA72125-8A78-4D52-983A-17DCBF3F4196}"/>
              </a:ext>
            </a:extLst>
          </p:cNvPr>
          <p:cNvSpPr txBox="1"/>
          <p:nvPr/>
        </p:nvSpPr>
        <p:spPr>
          <a:xfrm>
            <a:off x="1863244" y="123266"/>
            <a:ext cx="25892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Text-to-image</a:t>
            </a:r>
            <a:endParaRPr lang="zh-TW" altLang="en-US" sz="3200" i="1" u="sng" dirty="0"/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05AA7908-5D3E-49A1-B13C-293C29107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0041" y="5541644"/>
            <a:ext cx="6734175" cy="118110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577F5A31-C211-424A-AB11-ABD5D9819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2291" y="4370070"/>
            <a:ext cx="6734175" cy="1171575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60D964AF-69DE-48CE-B8D6-CD5B4B5519BC}"/>
              </a:ext>
            </a:extLst>
          </p:cNvPr>
          <p:cNvSpPr txBox="1"/>
          <p:nvPr/>
        </p:nvSpPr>
        <p:spPr>
          <a:xfrm>
            <a:off x="2099641" y="4540358"/>
            <a:ext cx="1572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red hair,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green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eyes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99071C0-C0A4-4922-B647-5BFAF4B4C586}"/>
              </a:ext>
            </a:extLst>
          </p:cNvPr>
          <p:cNvSpPr txBox="1"/>
          <p:nvPr/>
        </p:nvSpPr>
        <p:spPr>
          <a:xfrm>
            <a:off x="2099642" y="5817244"/>
            <a:ext cx="1572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blue hair,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red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eyes</a:t>
            </a:r>
          </a:p>
        </p:txBody>
      </p:sp>
    </p:spTree>
    <p:extLst>
      <p:ext uri="{BB962C8B-B14F-4D97-AF65-F5344CB8AC3E}">
        <p14:creationId xmlns:p14="http://schemas.microsoft.com/office/powerpoint/2010/main" val="123306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" grpId="0"/>
      <p:bldP spid="58" grpId="0"/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316987" y="1576027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5AF6034-7426-4F8B-ACC8-D16A3293FED0}"/>
              </a:ext>
            </a:extLst>
          </p:cNvPr>
          <p:cNvGrpSpPr/>
          <p:nvPr/>
        </p:nvGrpSpPr>
        <p:grpSpPr>
          <a:xfrm>
            <a:off x="1841684" y="2218648"/>
            <a:ext cx="2798106" cy="461665"/>
            <a:chOff x="226244" y="2291799"/>
            <a:chExt cx="2798106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2801084" y="2338009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084" y="2338009"/>
                  <a:ext cx="22326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37"/>
            <p:cNvSpPr txBox="1"/>
            <p:nvPr/>
          </p:nvSpPr>
          <p:spPr>
            <a:xfrm>
              <a:off x="226244" y="2291799"/>
              <a:ext cx="2667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Normal distribution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8480928" y="1935777"/>
                <a:ext cx="21514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𝑦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𝐺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928" y="1935777"/>
                <a:ext cx="215146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343601" y="3170488"/>
                <a:ext cx="3105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>
                  <a:defRPr/>
                </a:pP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𝑦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is real image or not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601" y="3170488"/>
                <a:ext cx="3105807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7416568" y="1581417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</a:p>
          <a:p>
            <a:pPr algn="ctr" defTabSz="457200">
              <a:defRPr/>
            </a:pP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5" name="直線單箭頭接點 44"/>
          <p:cNvCxnSpPr>
            <a:cxnSpLocks/>
          </p:cNvCxnSpPr>
          <p:nvPr/>
        </p:nvCxnSpPr>
        <p:spPr>
          <a:xfrm flipV="1">
            <a:off x="5520262" y="3594358"/>
            <a:ext cx="0" cy="65859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220759" y="5260414"/>
            <a:ext cx="233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Real images: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450910" y="5980710"/>
            <a:ext cx="245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Generated images: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489" y="5885144"/>
            <a:ext cx="690908" cy="72652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07C3D68-08B1-4E65-B576-86289C876A02}"/>
              </a:ext>
            </a:extLst>
          </p:cNvPr>
          <p:cNvSpPr txBox="1"/>
          <p:nvPr/>
        </p:nvSpPr>
        <p:spPr>
          <a:xfrm>
            <a:off x="5702989" y="5300074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785AB61-A9E3-4B8D-BF4B-D1598C568546}"/>
              </a:ext>
            </a:extLst>
          </p:cNvPr>
          <p:cNvSpPr txBox="1"/>
          <p:nvPr/>
        </p:nvSpPr>
        <p:spPr>
          <a:xfrm>
            <a:off x="5702989" y="6013415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91664CF-B31D-4C69-BDEE-3ABA25F0036B}"/>
              </a:ext>
            </a:extLst>
          </p:cNvPr>
          <p:cNvSpPr txBox="1"/>
          <p:nvPr/>
        </p:nvSpPr>
        <p:spPr>
          <a:xfrm>
            <a:off x="6520521" y="4101872"/>
            <a:ext cx="37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Generator will learn to generate realistic images ….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CD60FAC-C8B5-4DF5-80B4-3A4B197C648A}"/>
              </a:ext>
            </a:extLst>
          </p:cNvPr>
          <p:cNvSpPr txBox="1"/>
          <p:nvPr/>
        </p:nvSpPr>
        <p:spPr>
          <a:xfrm>
            <a:off x="6520521" y="4906401"/>
            <a:ext cx="37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But completely ignore the input conditions.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31" name="Picture 2" descr="「打叉 png」的圖片搜尋結果">
            <a:extLst>
              <a:ext uri="{FF2B5EF4-FFF2-40B4-BE49-F238E27FC236}">
                <a16:creationId xmlns:a16="http://schemas.microsoft.com/office/drawing/2014/main" id="{0EBB3E08-3EEB-4362-94D6-ABA4A1E5F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92" y="5526376"/>
            <a:ext cx="857938" cy="8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2C13EA6-ECE3-4C68-A9A7-D0B99D0E7AEE}"/>
              </a:ext>
            </a:extLst>
          </p:cNvPr>
          <p:cNvCxnSpPr/>
          <p:nvPr/>
        </p:nvCxnSpPr>
        <p:spPr>
          <a:xfrm>
            <a:off x="4721609" y="1886540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364362A-1261-4FE6-A072-6E6227C00C40}"/>
              </a:ext>
            </a:extLst>
          </p:cNvPr>
          <p:cNvCxnSpPr/>
          <p:nvPr/>
        </p:nvCxnSpPr>
        <p:spPr>
          <a:xfrm>
            <a:off x="4748003" y="2478569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38542C6-EC8D-423E-8207-FC9B90103029}"/>
              </a:ext>
            </a:extLst>
          </p:cNvPr>
          <p:cNvCxnSpPr/>
          <p:nvPr/>
        </p:nvCxnSpPr>
        <p:spPr>
          <a:xfrm>
            <a:off x="6807034" y="2179568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1EE3F20-27D9-4FC6-BB50-ABD9F5B262A1}"/>
                  </a:ext>
                </a:extLst>
              </p:cNvPr>
              <p:cNvSpPr txBox="1"/>
              <p:nvPr/>
            </p:nvSpPr>
            <p:spPr>
              <a:xfrm>
                <a:off x="1925419" y="1642591"/>
                <a:ext cx="26676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>
                  <a:defRPr/>
                </a:pP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Red eyes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61EE3F20-27D9-4FC6-BB50-ABD9F5B26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19" y="1642591"/>
                <a:ext cx="2667620" cy="461665"/>
              </a:xfrm>
              <a:prstGeom prst="rect">
                <a:avLst/>
              </a:prstGeom>
              <a:blipFill>
                <a:blip r:embed="rId8"/>
                <a:stretch>
                  <a:fillRect t="-10526" r="-3661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CD45B97B-E43A-4C87-A5AC-1CDE6A9E39CE}"/>
              </a:ext>
            </a:extLst>
          </p:cNvPr>
          <p:cNvGrpSpPr/>
          <p:nvPr/>
        </p:nvGrpSpPr>
        <p:grpSpPr>
          <a:xfrm>
            <a:off x="2032998" y="3843924"/>
            <a:ext cx="4792324" cy="1177480"/>
            <a:chOff x="508998" y="3843924"/>
            <a:chExt cx="4792324" cy="1177480"/>
          </a:xfrm>
        </p:grpSpPr>
        <p:grpSp>
          <p:nvGrpSpPr>
            <p:cNvPr id="12" name="群組 11"/>
            <p:cNvGrpSpPr/>
            <p:nvPr/>
          </p:nvGrpSpPr>
          <p:grpSpPr>
            <a:xfrm>
              <a:off x="508998" y="3843924"/>
              <a:ext cx="4792324" cy="1177480"/>
              <a:chOff x="5018302" y="5008781"/>
              <a:chExt cx="4792324" cy="117748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989913" y="5008781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D </a:t>
                </a:r>
              </a:p>
              <a:p>
                <a:pPr algn="ctr"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(original)</a:t>
                </a: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8045326" y="5317817"/>
                <a:ext cx="1765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scalar</a:t>
                </a: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5018302" y="5389309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6" name="文字方塊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8302" y="5389309"/>
                    <a:ext cx="245708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9268" r="-26829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DDE7D302-02C3-4A89-A750-B17B53A9686E}"/>
                </a:ext>
              </a:extLst>
            </p:cNvPr>
            <p:cNvCxnSpPr/>
            <p:nvPr/>
          </p:nvCxnSpPr>
          <p:spPr>
            <a:xfrm>
              <a:off x="870317" y="4422962"/>
              <a:ext cx="51885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48C5FA7C-EB38-4B97-BCE4-E1C70A697F9A}"/>
                </a:ext>
              </a:extLst>
            </p:cNvPr>
            <p:cNvCxnSpPr/>
            <p:nvPr/>
          </p:nvCxnSpPr>
          <p:spPr>
            <a:xfrm>
              <a:off x="3022153" y="4430768"/>
              <a:ext cx="51885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404E6F73-77DB-4277-AA6A-0F1044A4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75" y="5077090"/>
            <a:ext cx="726521" cy="72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A209988-32B0-4B3D-B5EE-B12FF14AC5F4}"/>
              </a:ext>
            </a:extLst>
          </p:cNvPr>
          <p:cNvCxnSpPr>
            <a:cxnSpLocks/>
          </p:cNvCxnSpPr>
          <p:nvPr/>
        </p:nvCxnSpPr>
        <p:spPr>
          <a:xfrm flipH="1">
            <a:off x="7943978" y="2841193"/>
            <a:ext cx="0" cy="1260679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3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8" grpId="0"/>
      <p:bldP spid="22" grpId="0" animBg="1"/>
      <p:bldP spid="50" grpId="0" animBg="1"/>
      <p:bldP spid="23" grpId="0"/>
      <p:bldP spid="5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162303" y="4928978"/>
            <a:ext cx="418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True text-image pairs: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892750" y="3636983"/>
                <a:ext cx="39777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𝑦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is realistic or not + </a:t>
                </a:r>
              </a:p>
              <a:p>
                <a:pPr defTabSz="457200">
                  <a:defRPr/>
                </a:pP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𝑦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are matched or not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50" y="3636983"/>
                <a:ext cx="3977724" cy="830997"/>
              </a:xfrm>
              <a:prstGeom prst="rect">
                <a:avLst/>
              </a:prstGeom>
              <a:blipFill>
                <a:blip r:embed="rId3"/>
                <a:stretch>
                  <a:fillRect l="-460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6108345" y="4921332"/>
            <a:ext cx="2531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(red eyes,              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72" y="5759354"/>
            <a:ext cx="725634" cy="763037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6E2A25-E40A-466A-83B7-A6282FC77D56}"/>
              </a:ext>
            </a:extLst>
          </p:cNvPr>
          <p:cNvSpPr txBox="1"/>
          <p:nvPr/>
        </p:nvSpPr>
        <p:spPr>
          <a:xfrm>
            <a:off x="8604842" y="4932115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EB316CE-D6ED-409D-8184-8499EBAF7C8F}"/>
              </a:ext>
            </a:extLst>
          </p:cNvPr>
          <p:cNvSpPr txBox="1"/>
          <p:nvPr/>
        </p:nvSpPr>
        <p:spPr>
          <a:xfrm>
            <a:off x="8604842" y="5909486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33FA94-3F72-4828-AEDD-4B4C05B3DEE1}"/>
              </a:ext>
            </a:extLst>
          </p:cNvPr>
          <p:cNvSpPr/>
          <p:nvPr/>
        </p:nvSpPr>
        <p:spPr>
          <a:xfrm>
            <a:off x="5316987" y="1576027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</a:t>
            </a: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6081EE6-A6DD-40E9-ACC2-90472DECE441}"/>
              </a:ext>
            </a:extLst>
          </p:cNvPr>
          <p:cNvGrpSpPr/>
          <p:nvPr/>
        </p:nvGrpSpPr>
        <p:grpSpPr>
          <a:xfrm>
            <a:off x="1841684" y="2218648"/>
            <a:ext cx="2798106" cy="461665"/>
            <a:chOff x="226244" y="2291799"/>
            <a:chExt cx="2798106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E5CB4148-825A-4E81-8565-3722F7EA129D}"/>
                    </a:ext>
                  </a:extLst>
                </p:cNvPr>
                <p:cNvSpPr txBox="1"/>
                <p:nvPr/>
              </p:nvSpPr>
              <p:spPr>
                <a:xfrm>
                  <a:off x="2801084" y="2338009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E5CB4148-825A-4E81-8565-3722F7EA1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084" y="2338009"/>
                  <a:ext cx="22326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8D2111F-9286-423F-8F5F-78D0D110CAFB}"/>
                </a:ext>
              </a:extLst>
            </p:cNvPr>
            <p:cNvSpPr txBox="1"/>
            <p:nvPr/>
          </p:nvSpPr>
          <p:spPr>
            <a:xfrm>
              <a:off x="226244" y="2291799"/>
              <a:ext cx="2667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Normal distribution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033A302-5E4B-4874-AE9E-B808E5259ACF}"/>
                  </a:ext>
                </a:extLst>
              </p:cNvPr>
              <p:cNvSpPr txBox="1"/>
              <p:nvPr/>
            </p:nvSpPr>
            <p:spPr>
              <a:xfrm>
                <a:off x="8480928" y="1935777"/>
                <a:ext cx="21514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𝑦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新細明體" panose="02020500000000000000" pitchFamily="18" charset="-120"/>
                        </a:rPr>
                        <m:t>𝐺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033A302-5E4B-4874-AE9E-B808E5259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928" y="1935777"/>
                <a:ext cx="21514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>
            <a:extLst>
              <a:ext uri="{FF2B5EF4-FFF2-40B4-BE49-F238E27FC236}">
                <a16:creationId xmlns:a16="http://schemas.microsoft.com/office/drawing/2014/main" id="{9B3B6E5F-D251-4655-BBD9-E0547F0BFC64}"/>
              </a:ext>
            </a:extLst>
          </p:cNvPr>
          <p:cNvSpPr txBox="1"/>
          <p:nvPr/>
        </p:nvSpPr>
        <p:spPr>
          <a:xfrm>
            <a:off x="7416568" y="1581417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</a:p>
          <a:p>
            <a:pPr algn="ctr" defTabSz="457200">
              <a:defRPr/>
            </a:pP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B8D8963-7289-4347-9F17-51254C112904}"/>
              </a:ext>
            </a:extLst>
          </p:cNvPr>
          <p:cNvCxnSpPr/>
          <p:nvPr/>
        </p:nvCxnSpPr>
        <p:spPr>
          <a:xfrm>
            <a:off x="4737651" y="1886540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F127B8C-2950-41EE-A490-C1D01662D422}"/>
              </a:ext>
            </a:extLst>
          </p:cNvPr>
          <p:cNvCxnSpPr/>
          <p:nvPr/>
        </p:nvCxnSpPr>
        <p:spPr>
          <a:xfrm>
            <a:off x="4748003" y="2478569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BD2CFFE-69D2-445C-A58E-A579DEF5CE11}"/>
              </a:ext>
            </a:extLst>
          </p:cNvPr>
          <p:cNvCxnSpPr/>
          <p:nvPr/>
        </p:nvCxnSpPr>
        <p:spPr>
          <a:xfrm>
            <a:off x="6807034" y="2179568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D4EB22E-E1FE-4E61-AE94-7EE62AF984C7}"/>
                  </a:ext>
                </a:extLst>
              </p:cNvPr>
              <p:cNvSpPr txBox="1"/>
              <p:nvPr/>
            </p:nvSpPr>
            <p:spPr>
              <a:xfrm>
                <a:off x="1925419" y="1642591"/>
                <a:ext cx="26676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>
                  <a:defRPr/>
                </a:pP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𝑥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Red eyes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D4EB22E-E1FE-4E61-AE94-7EE62AF98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19" y="1642591"/>
                <a:ext cx="2667620" cy="461665"/>
              </a:xfrm>
              <a:prstGeom prst="rect">
                <a:avLst/>
              </a:prstGeom>
              <a:blipFill>
                <a:blip r:embed="rId9"/>
                <a:stretch>
                  <a:fillRect t="-10526" r="-3661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>
            <a:extLst>
              <a:ext uri="{FF2B5EF4-FFF2-40B4-BE49-F238E27FC236}">
                <a16:creationId xmlns:a16="http://schemas.microsoft.com/office/drawing/2014/main" id="{DF7D99B4-85AC-4940-B44B-62CEDE19C181}"/>
              </a:ext>
            </a:extLst>
          </p:cNvPr>
          <p:cNvGrpSpPr/>
          <p:nvPr/>
        </p:nvGrpSpPr>
        <p:grpSpPr>
          <a:xfrm>
            <a:off x="2269903" y="3455692"/>
            <a:ext cx="4794784" cy="1177480"/>
            <a:chOff x="745903" y="3455692"/>
            <a:chExt cx="4794784" cy="1177480"/>
          </a:xfrm>
        </p:grpSpPr>
        <p:grpSp>
          <p:nvGrpSpPr>
            <p:cNvPr id="4" name="群組 3"/>
            <p:cNvGrpSpPr/>
            <p:nvPr/>
          </p:nvGrpSpPr>
          <p:grpSpPr>
            <a:xfrm>
              <a:off x="745903" y="3455692"/>
              <a:ext cx="4794784" cy="1177480"/>
              <a:chOff x="4997554" y="5008781"/>
              <a:chExt cx="4794784" cy="117748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989913" y="5008781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D </a:t>
                </a:r>
              </a:p>
              <a:p>
                <a:pPr algn="ctr"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(better)</a:t>
                </a:r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8027038" y="5336105"/>
                <a:ext cx="1765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8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scalar</a:t>
                </a:r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字方塊 8"/>
                  <p:cNvSpPr txBox="1"/>
                  <p:nvPr/>
                </p:nvSpPr>
                <p:spPr>
                  <a:xfrm>
                    <a:off x="4997554" y="5085919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9" name="文字方塊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7554" y="5085919"/>
                    <a:ext cx="24570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9268" r="-2682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/>
                  <p:cNvSpPr txBox="1"/>
                  <p:nvPr/>
                </p:nvSpPr>
                <p:spPr>
                  <a:xfrm>
                    <a:off x="4997554" y="5779892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0" name="文字方塊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7554" y="5779892"/>
                    <a:ext cx="241733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0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CD410E97-54B2-4507-99FE-5DAE644FD78D}"/>
                </a:ext>
              </a:extLst>
            </p:cNvPr>
            <p:cNvCxnSpPr/>
            <p:nvPr/>
          </p:nvCxnSpPr>
          <p:spPr>
            <a:xfrm>
              <a:off x="3237559" y="4006980"/>
              <a:ext cx="51885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7CCA3C68-9938-41BE-8E6D-00A594298F54}"/>
                </a:ext>
              </a:extLst>
            </p:cNvPr>
            <p:cNvCxnSpPr/>
            <p:nvPr/>
          </p:nvCxnSpPr>
          <p:spPr>
            <a:xfrm>
              <a:off x="1127970" y="3736156"/>
              <a:ext cx="51885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4E5FCD78-EB0F-4D25-BF6E-CBDC844B1C83}"/>
                </a:ext>
              </a:extLst>
            </p:cNvPr>
            <p:cNvCxnSpPr/>
            <p:nvPr/>
          </p:nvCxnSpPr>
          <p:spPr>
            <a:xfrm>
              <a:off x="1127970" y="4448794"/>
              <a:ext cx="51885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4D7C7EF6-8E16-47D7-B656-906244AC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86" y="4841265"/>
            <a:ext cx="726521" cy="72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B200BFF4-B104-4947-9C3C-690AAB4A375A}"/>
              </a:ext>
            </a:extLst>
          </p:cNvPr>
          <p:cNvSpPr/>
          <p:nvPr/>
        </p:nvSpPr>
        <p:spPr>
          <a:xfrm>
            <a:off x="6150900" y="5906349"/>
            <a:ext cx="2531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(red eyes,              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78BB1AC-C148-43E0-8A7F-E6946DE485AB}"/>
              </a:ext>
            </a:extLst>
          </p:cNvPr>
          <p:cNvSpPr txBox="1"/>
          <p:nvPr/>
        </p:nvSpPr>
        <p:spPr>
          <a:xfrm>
            <a:off x="7270661" y="1692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https://arxiv.org/abs/1605.05396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E46A4E6-60F3-43D4-96E5-BDF1A144F42B}"/>
              </a:ext>
            </a:extLst>
          </p:cNvPr>
          <p:cNvGrpSpPr/>
          <p:nvPr/>
        </p:nvGrpSpPr>
        <p:grpSpPr>
          <a:xfrm>
            <a:off x="2858022" y="5901487"/>
            <a:ext cx="2894151" cy="601999"/>
            <a:chOff x="1334021" y="5901486"/>
            <a:chExt cx="2894151" cy="601999"/>
          </a:xfrm>
        </p:grpSpPr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F85FA354-D90A-4627-96EC-9EC96016DC6D}"/>
                </a:ext>
              </a:extLst>
            </p:cNvPr>
            <p:cNvSpPr txBox="1"/>
            <p:nvPr/>
          </p:nvSpPr>
          <p:spPr>
            <a:xfrm>
              <a:off x="3939069" y="5934273"/>
              <a:ext cx="289103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0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B1E5C67-9136-4346-A77B-0EFA4D35DF2E}"/>
                </a:ext>
              </a:extLst>
            </p:cNvPr>
            <p:cNvGrpSpPr/>
            <p:nvPr/>
          </p:nvGrpSpPr>
          <p:grpSpPr>
            <a:xfrm>
              <a:off x="1334021" y="5901486"/>
              <a:ext cx="2531334" cy="601999"/>
              <a:chOff x="1774231" y="5870824"/>
              <a:chExt cx="2531334" cy="601999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74F41BD-D6A3-43BD-AD38-A64AFA4480A0}"/>
                  </a:ext>
                </a:extLst>
              </p:cNvPr>
              <p:cNvSpPr/>
              <p:nvPr/>
            </p:nvSpPr>
            <p:spPr>
              <a:xfrm>
                <a:off x="1774231" y="5916620"/>
                <a:ext cx="2531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(red eyes,              )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41B79E7D-8CFA-41DC-A0CE-2A3B57C83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5716" y="5870824"/>
                <a:ext cx="782836" cy="601999"/>
              </a:xfrm>
              <a:prstGeom prst="rect">
                <a:avLst/>
              </a:prstGeom>
            </p:spPr>
          </p:pic>
        </p:grpSp>
      </p:grp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24345A9-0E7D-451F-BEFE-09C8DF7EDB14}"/>
              </a:ext>
            </a:extLst>
          </p:cNvPr>
          <p:cNvCxnSpPr>
            <a:cxnSpLocks/>
          </p:cNvCxnSpPr>
          <p:nvPr/>
        </p:nvCxnSpPr>
        <p:spPr>
          <a:xfrm>
            <a:off x="6377169" y="4057968"/>
            <a:ext cx="44431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6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3" grpId="0"/>
      <p:bldP spid="57" grpId="0"/>
      <p:bldP spid="50" grpId="0" animBg="1"/>
      <p:bldP spid="51" grpId="0" animBg="1"/>
      <p:bldP spid="6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690029" y="4023846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Testing: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239" y="4559643"/>
            <a:ext cx="1720850" cy="169338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624" y="4520511"/>
            <a:ext cx="1695262" cy="173252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2843809" y="6197807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input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347223" y="6205930"/>
            <a:ext cx="164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supervised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307101" y="6220948"/>
            <a:ext cx="137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GAN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247993" y="2664943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352342" y="337879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342" y="3378799"/>
                <a:ext cx="223266" cy="369332"/>
              </a:xfrm>
              <a:prstGeom prst="rect">
                <a:avLst/>
              </a:prstGeom>
              <a:blipFill>
                <a:blip r:embed="rId5"/>
                <a:stretch>
                  <a:fillRect l="-18919" r="-135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5244829" y="2623036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>
              <a:defRPr/>
            </a:pPr>
            <a:endParaRPr lang="en-US" altLang="zh-TW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</a:p>
          <a:p>
            <a:pPr algn="ctr" defTabSz="457200">
              <a:defRPr/>
            </a:pP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656" y="2474318"/>
            <a:ext cx="793974" cy="83607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806555" y="2635060"/>
            <a:ext cx="1504494" cy="11774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</a:t>
            </a: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977" y="2109791"/>
            <a:ext cx="793974" cy="836079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9765207" y="2967336"/>
            <a:ext cx="933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scalar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8154" y="2990569"/>
            <a:ext cx="763620" cy="877879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318" y="4477134"/>
            <a:ext cx="1806440" cy="1819275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3958" y="1340427"/>
            <a:ext cx="1032079" cy="1147672"/>
          </a:xfrm>
          <a:prstGeom prst="rect">
            <a:avLst/>
          </a:prstGeom>
        </p:spPr>
      </p:pic>
      <p:cxnSp>
        <p:nvCxnSpPr>
          <p:cNvPr id="54" name="直線單箭頭接點 53"/>
          <p:cNvCxnSpPr>
            <a:cxnSpLocks/>
          </p:cNvCxnSpPr>
          <p:nvPr/>
        </p:nvCxnSpPr>
        <p:spPr>
          <a:xfrm flipH="1" flipV="1">
            <a:off x="5772917" y="2221181"/>
            <a:ext cx="0" cy="62092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7968037" y="6242148"/>
            <a:ext cx="254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GAN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+ supervised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4958" y="4486066"/>
            <a:ext cx="1857375" cy="1819275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CFA04131-7131-4A38-8EC0-82BBAB791887}"/>
              </a:ext>
            </a:extLst>
          </p:cNvPr>
          <p:cNvSpPr/>
          <p:nvPr/>
        </p:nvSpPr>
        <p:spPr>
          <a:xfrm>
            <a:off x="6866773" y="143720"/>
            <a:ext cx="349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altLang="zh-TW" dirty="0">
                <a:latin typeface="Lucida Grande"/>
                <a:ea typeface="新細明體" panose="02020500000000000000" pitchFamily="18" charset="-120"/>
                <a:cs typeface="Times New Roman" panose="02020603050405020304" pitchFamily="18" charset="0"/>
              </a:rPr>
              <a:t>https://arxiv.org/abs/1611.07004</a:t>
            </a:r>
            <a:endParaRPr lang="zh-TW" altLang="en-US" dirty="0"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EB78D2F9-8C6C-4687-B46B-5F16D2AE1CCA}"/>
              </a:ext>
            </a:extLst>
          </p:cNvPr>
          <p:cNvCxnSpPr/>
          <p:nvPr/>
        </p:nvCxnSpPr>
        <p:spPr>
          <a:xfrm>
            <a:off x="2718789" y="3005997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9A45E1D-A27C-4E4E-9480-49240FDE59D5}"/>
              </a:ext>
            </a:extLst>
          </p:cNvPr>
          <p:cNvCxnSpPr/>
          <p:nvPr/>
        </p:nvCxnSpPr>
        <p:spPr>
          <a:xfrm>
            <a:off x="2729141" y="3598026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8CE18C9-1C6D-4D39-A314-B3AADCEEA1FF}"/>
              </a:ext>
            </a:extLst>
          </p:cNvPr>
          <p:cNvCxnSpPr/>
          <p:nvPr/>
        </p:nvCxnSpPr>
        <p:spPr>
          <a:xfrm>
            <a:off x="4752487" y="3278312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8797DFE-244B-41DB-9E15-FE145EC5437C}"/>
              </a:ext>
            </a:extLst>
          </p:cNvPr>
          <p:cNvCxnSpPr/>
          <p:nvPr/>
        </p:nvCxnSpPr>
        <p:spPr>
          <a:xfrm>
            <a:off x="7277351" y="2939530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3512C9F-33C4-4292-B626-37D9E3D842FA}"/>
              </a:ext>
            </a:extLst>
          </p:cNvPr>
          <p:cNvCxnSpPr/>
          <p:nvPr/>
        </p:nvCxnSpPr>
        <p:spPr>
          <a:xfrm>
            <a:off x="7287703" y="3531559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DF51D37-4FE7-4893-87E6-BA64A2EC11D1}"/>
              </a:ext>
            </a:extLst>
          </p:cNvPr>
          <p:cNvCxnSpPr/>
          <p:nvPr/>
        </p:nvCxnSpPr>
        <p:spPr>
          <a:xfrm>
            <a:off x="9311049" y="3211845"/>
            <a:ext cx="5188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4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29" grpId="0"/>
      <p:bldP spid="42" grpId="0" animBg="1"/>
      <p:bldP spid="49" grpId="0"/>
      <p:bldP spid="5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8E3E89-7F57-45CF-BA64-CCD58463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BCA663-0554-4926-8086-8569BA834F5C}"/>
              </a:ext>
            </a:extLst>
          </p:cNvPr>
          <p:cNvSpPr/>
          <p:nvPr/>
        </p:nvSpPr>
        <p:spPr>
          <a:xfrm>
            <a:off x="7055820" y="6123542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https://arxiv.org/abs/1905.08233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026" name="Picture 2" descr="https://pgw.udn.com.tw/gw/photo.php?u=https://uc.udn.com.tw/photo/2019/05/26/99/6351734.gif&amp;x=0&amp;y=0&amp;sw=0&amp;sh=0&amp;exp=3600">
            <a:extLst>
              <a:ext uri="{FF2B5EF4-FFF2-40B4-BE49-F238E27FC236}">
                <a16:creationId xmlns:a16="http://schemas.microsoft.com/office/drawing/2014/main" id="{15B34E38-B842-407A-A2DD-D57C6A997B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8" y="2004632"/>
            <a:ext cx="8545044" cy="400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7AC590-4917-4998-9913-31A324A103FD}"/>
              </a:ext>
            </a:extLst>
          </p:cNvPr>
          <p:cNvSpPr txBox="1"/>
          <p:nvPr/>
        </p:nvSpPr>
        <p:spPr>
          <a:xfrm>
            <a:off x="2227147" y="1225960"/>
            <a:ext cx="378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Talking Head Generation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2659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30C822A-565F-435C-BFE4-EE41A3ABB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Learning from Unpaired Data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84F26E17-46F4-428D-B258-BA29B29630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079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D8459D-851D-49A2-899E-4A1CBCBE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4A32BF-BE57-44C4-8CFB-ABDB8CA3DFF9}"/>
              </a:ext>
            </a:extLst>
          </p:cNvPr>
          <p:cNvSpPr/>
          <p:nvPr/>
        </p:nvSpPr>
        <p:spPr>
          <a:xfrm>
            <a:off x="5199804" y="933802"/>
            <a:ext cx="1824311" cy="10101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A2FEAEE-AB28-4B10-90B9-BCF3DE08CA25}"/>
                  </a:ext>
                </a:extLst>
              </p:cNvPr>
              <p:cNvSpPr txBox="1"/>
              <p:nvPr/>
            </p:nvSpPr>
            <p:spPr>
              <a:xfrm>
                <a:off x="3953333" y="1194429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A2FEAEE-AB28-4B10-90B9-BCF3DE08C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333" y="1194429"/>
                <a:ext cx="246862" cy="369332"/>
              </a:xfrm>
              <a:prstGeom prst="rect">
                <a:avLst/>
              </a:prstGeom>
              <a:blipFill>
                <a:blip r:embed="rId3"/>
                <a:stretch>
                  <a:fillRect l="-17500"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D55625-4E90-4012-8ADD-768850492F4B}"/>
                  </a:ext>
                </a:extLst>
              </p:cNvPr>
              <p:cNvSpPr txBox="1"/>
              <p:nvPr/>
            </p:nvSpPr>
            <p:spPr>
              <a:xfrm>
                <a:off x="8028851" y="1177204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D55625-4E90-4012-8ADD-768850492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851" y="1177204"/>
                <a:ext cx="253274" cy="369332"/>
              </a:xfrm>
              <a:prstGeom prst="rect">
                <a:avLst/>
              </a:prstGeom>
              <a:blipFill>
                <a:blip r:embed="rId4"/>
                <a:stretch>
                  <a:fillRect l="-28571" r="-30952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10D2B4C-6CE6-4D1D-9D85-9F810F42E2F2}"/>
              </a:ext>
            </a:extLst>
          </p:cNvPr>
          <p:cNvCxnSpPr/>
          <p:nvPr/>
        </p:nvCxnSpPr>
        <p:spPr>
          <a:xfrm>
            <a:off x="4281693" y="1438872"/>
            <a:ext cx="918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A934C91-A951-4EA9-BF8A-9B691CC207CC}"/>
              </a:ext>
            </a:extLst>
          </p:cNvPr>
          <p:cNvCxnSpPr/>
          <p:nvPr/>
        </p:nvCxnSpPr>
        <p:spPr>
          <a:xfrm>
            <a:off x="7024114" y="1438872"/>
            <a:ext cx="918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AB9B5B6-6C03-4954-BD05-A47EDE5775BA}"/>
              </a:ext>
            </a:extLst>
          </p:cNvPr>
          <p:cNvGrpSpPr/>
          <p:nvPr/>
        </p:nvGrpSpPr>
        <p:grpSpPr>
          <a:xfrm>
            <a:off x="2856990" y="2730035"/>
            <a:ext cx="2797542" cy="2341860"/>
            <a:chOff x="1112253" y="3870833"/>
            <a:chExt cx="2797542" cy="2341860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45EBA4C-BDE4-4983-AF04-42584E95227D}"/>
                </a:ext>
              </a:extLst>
            </p:cNvPr>
            <p:cNvSpPr/>
            <p:nvPr/>
          </p:nvSpPr>
          <p:spPr>
            <a:xfrm rot="3209107">
              <a:off x="1340094" y="3642992"/>
              <a:ext cx="2341860" cy="27975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DC15A304-BC15-4E88-9B79-854F111801A0}"/>
                    </a:ext>
                  </a:extLst>
                </p:cNvPr>
                <p:cNvSpPr txBox="1"/>
                <p:nvPr/>
              </p:nvSpPr>
              <p:spPr>
                <a:xfrm>
                  <a:off x="2469283" y="3911249"/>
                  <a:ext cx="394275" cy="377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DC15A304-BC15-4E88-9B79-854F11180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283" y="3911249"/>
                  <a:ext cx="394275" cy="377667"/>
                </a:xfrm>
                <a:prstGeom prst="rect">
                  <a:avLst/>
                </a:prstGeom>
                <a:blipFill>
                  <a:blip r:embed="rId5"/>
                  <a:stretch>
                    <a:fillRect l="-10769" r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3375C4F2-4C81-4D12-A52D-45AE7AAE6216}"/>
                    </a:ext>
                  </a:extLst>
                </p:cNvPr>
                <p:cNvSpPr txBox="1"/>
                <p:nvPr/>
              </p:nvSpPr>
              <p:spPr>
                <a:xfrm>
                  <a:off x="1793910" y="4621914"/>
                  <a:ext cx="394275" cy="377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3375C4F2-4C81-4D12-A52D-45AE7AAE6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910" y="4621914"/>
                  <a:ext cx="394275" cy="377667"/>
                </a:xfrm>
                <a:prstGeom prst="rect">
                  <a:avLst/>
                </a:prstGeom>
                <a:blipFill>
                  <a:blip r:embed="rId6"/>
                  <a:stretch>
                    <a:fillRect l="-10769" t="-1613" r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069B7E9C-95C1-4725-A31D-58B05DC15165}"/>
                    </a:ext>
                  </a:extLst>
                </p:cNvPr>
                <p:cNvSpPr txBox="1"/>
                <p:nvPr/>
              </p:nvSpPr>
              <p:spPr>
                <a:xfrm>
                  <a:off x="2711016" y="5226702"/>
                  <a:ext cx="394275" cy="383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069B7E9C-95C1-4725-A31D-58B05DC15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016" y="5226702"/>
                  <a:ext cx="394275" cy="383118"/>
                </a:xfrm>
                <a:prstGeom prst="rect">
                  <a:avLst/>
                </a:prstGeom>
                <a:blipFill>
                  <a:blip r:embed="rId7"/>
                  <a:stretch>
                    <a:fillRect l="-10769" t="-3175" r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651BB4EA-3827-4B0B-A4C1-F14975F307F4}"/>
                    </a:ext>
                  </a:extLst>
                </p:cNvPr>
                <p:cNvSpPr txBox="1"/>
                <p:nvPr/>
              </p:nvSpPr>
              <p:spPr>
                <a:xfrm>
                  <a:off x="3083041" y="4568976"/>
                  <a:ext cx="39427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651BB4EA-3827-4B0B-A4C1-F14975F30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3041" y="4568976"/>
                  <a:ext cx="394275" cy="375872"/>
                </a:xfrm>
                <a:prstGeom prst="rect">
                  <a:avLst/>
                </a:prstGeom>
                <a:blipFill>
                  <a:blip r:embed="rId8"/>
                  <a:stretch>
                    <a:fillRect l="-10769" t="-1613" r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C3F95B57-76B5-496B-8F8D-04727EDDD882}"/>
                    </a:ext>
                  </a:extLst>
                </p:cNvPr>
                <p:cNvSpPr txBox="1"/>
                <p:nvPr/>
              </p:nvSpPr>
              <p:spPr>
                <a:xfrm>
                  <a:off x="1923601" y="5664652"/>
                  <a:ext cx="394275" cy="377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C3F95B57-76B5-496B-8F8D-04727EDDD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601" y="5664652"/>
                  <a:ext cx="394275" cy="377667"/>
                </a:xfrm>
                <a:prstGeom prst="rect">
                  <a:avLst/>
                </a:prstGeom>
                <a:blipFill>
                  <a:blip r:embed="rId9"/>
                  <a:stretch>
                    <a:fillRect l="-10938" t="-1613" r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2ECA769-0B38-4C24-9B61-BBCA11AD9C07}"/>
              </a:ext>
            </a:extLst>
          </p:cNvPr>
          <p:cNvGrpSpPr/>
          <p:nvPr/>
        </p:nvGrpSpPr>
        <p:grpSpPr>
          <a:xfrm>
            <a:off x="6663389" y="2870241"/>
            <a:ext cx="2797542" cy="2061449"/>
            <a:chOff x="4879334" y="4005785"/>
            <a:chExt cx="2797542" cy="2061449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D5FB08DB-95B6-49B6-B8D3-CEFACD1BF31D}"/>
                </a:ext>
              </a:extLst>
            </p:cNvPr>
            <p:cNvSpPr/>
            <p:nvPr/>
          </p:nvSpPr>
          <p:spPr>
            <a:xfrm rot="8012685">
              <a:off x="5247380" y="3637739"/>
              <a:ext cx="2061449" cy="279754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DFE5FC43-B762-48B8-8154-235978F4541D}"/>
                </a:ext>
              </a:extLst>
            </p:cNvPr>
            <p:cNvGrpSpPr/>
            <p:nvPr/>
          </p:nvGrpSpPr>
          <p:grpSpPr>
            <a:xfrm>
              <a:off x="5487106" y="4041396"/>
              <a:ext cx="1961042" cy="1932489"/>
              <a:chOff x="5487106" y="4041396"/>
              <a:chExt cx="1961042" cy="19324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FB8DE690-626A-4670-B613-A493D0867269}"/>
                      </a:ext>
                    </a:extLst>
                  </p:cNvPr>
                  <p:cNvSpPr txBox="1"/>
                  <p:nvPr/>
                </p:nvSpPr>
                <p:spPr>
                  <a:xfrm>
                    <a:off x="5487106" y="4041396"/>
                    <a:ext cx="400687" cy="3776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FB8DE690-626A-4670-B613-A493D08672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7106" y="4041396"/>
                    <a:ext cx="400687" cy="37766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697" t="-1613" r="-7576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33B14B63-0853-4324-B21D-1745052150DE}"/>
                      </a:ext>
                    </a:extLst>
                  </p:cNvPr>
                  <p:cNvSpPr txBox="1"/>
                  <p:nvPr/>
                </p:nvSpPr>
                <p:spPr>
                  <a:xfrm>
                    <a:off x="6021460" y="4706177"/>
                    <a:ext cx="400687" cy="3766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33B14B63-0853-4324-B21D-1745052150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1460" y="4706177"/>
                    <a:ext cx="400687" cy="3766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182" t="-3226" r="-7576" b="-2419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377D6650-AD42-4132-87AE-38B097798296}"/>
                      </a:ext>
                    </a:extLst>
                  </p:cNvPr>
                  <p:cNvSpPr txBox="1"/>
                  <p:nvPr/>
                </p:nvSpPr>
                <p:spPr>
                  <a:xfrm>
                    <a:off x="5860862" y="5495695"/>
                    <a:ext cx="400687" cy="3776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377D6650-AD42-4132-87AE-38B097798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0862" y="5495695"/>
                    <a:ext cx="400687" cy="3776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182" t="-1613" r="-7576" b="-2741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2CF82E70-5F91-416F-BAD1-534E76281F7D}"/>
                      </a:ext>
                    </a:extLst>
                  </p:cNvPr>
                  <p:cNvSpPr txBox="1"/>
                  <p:nvPr/>
                </p:nvSpPr>
                <p:spPr>
                  <a:xfrm>
                    <a:off x="6912810" y="4806580"/>
                    <a:ext cx="535338" cy="3776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2CF82E70-5F91-416F-BAD1-534E76281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2810" y="4806580"/>
                    <a:ext cx="535338" cy="37766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4943" t="-1613" r="-6897" b="-2741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285911B5-1CF0-4F1B-81C5-EC81A828B987}"/>
                      </a:ext>
                    </a:extLst>
                  </p:cNvPr>
                  <p:cNvSpPr txBox="1"/>
                  <p:nvPr/>
                </p:nvSpPr>
                <p:spPr>
                  <a:xfrm>
                    <a:off x="6608374" y="5596218"/>
                    <a:ext cx="400687" cy="3776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285911B5-1CF0-4F1B-81C5-EC81A828B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8374" y="5596218"/>
                    <a:ext cx="400687" cy="37766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0000" t="-1613" r="-9231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D9B9B40-10A2-4308-9FE1-F025F3E963A4}"/>
              </a:ext>
            </a:extLst>
          </p:cNvPr>
          <p:cNvCxnSpPr>
            <a:cxnSpLocks/>
          </p:cNvCxnSpPr>
          <p:nvPr/>
        </p:nvCxnSpPr>
        <p:spPr>
          <a:xfrm>
            <a:off x="5276864" y="4651127"/>
            <a:ext cx="1870568" cy="45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73134F1-665D-4B2E-81C1-227F250BE898}"/>
              </a:ext>
            </a:extLst>
          </p:cNvPr>
          <p:cNvSpPr txBox="1"/>
          <p:nvPr/>
        </p:nvSpPr>
        <p:spPr>
          <a:xfrm>
            <a:off x="5423789" y="4649507"/>
            <a:ext cx="162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unpaired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98E7EC0-A7BF-4C39-AB28-7E43BFB67719}"/>
              </a:ext>
            </a:extLst>
          </p:cNvPr>
          <p:cNvCxnSpPr/>
          <p:nvPr/>
        </p:nvCxnSpPr>
        <p:spPr>
          <a:xfrm>
            <a:off x="4679139" y="2411394"/>
            <a:ext cx="281713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E2E2FB3-3D43-4EE5-A9C2-A9ADFE851D3E}"/>
              </a:ext>
            </a:extLst>
          </p:cNvPr>
          <p:cNvCxnSpPr>
            <a:cxnSpLocks/>
          </p:cNvCxnSpPr>
          <p:nvPr/>
        </p:nvCxnSpPr>
        <p:spPr>
          <a:xfrm>
            <a:off x="4679138" y="2411395"/>
            <a:ext cx="0" cy="4944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DA2C87B-4303-4E3B-9D5C-B75772737A71}"/>
              </a:ext>
            </a:extLst>
          </p:cNvPr>
          <p:cNvCxnSpPr>
            <a:cxnSpLocks/>
          </p:cNvCxnSpPr>
          <p:nvPr/>
        </p:nvCxnSpPr>
        <p:spPr>
          <a:xfrm>
            <a:off x="7502176" y="2411395"/>
            <a:ext cx="0" cy="4944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BED4DD1-43E9-45BE-B74F-EEA320906A03}"/>
              </a:ext>
            </a:extLst>
          </p:cNvPr>
          <p:cNvCxnSpPr>
            <a:cxnSpLocks/>
          </p:cNvCxnSpPr>
          <p:nvPr/>
        </p:nvCxnSpPr>
        <p:spPr>
          <a:xfrm flipV="1">
            <a:off x="6135137" y="1992860"/>
            <a:ext cx="0" cy="3947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5FCBDC1-BB36-4B8E-BB78-C90834821B3A}"/>
              </a:ext>
            </a:extLst>
          </p:cNvPr>
          <p:cNvSpPr txBox="1"/>
          <p:nvPr/>
        </p:nvSpPr>
        <p:spPr>
          <a:xfrm>
            <a:off x="1857006" y="168384"/>
            <a:ext cx="7380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Learning from Unpaired Data</a:t>
            </a:r>
            <a:endParaRPr lang="zh-TW" altLang="en-US" sz="3200" b="1" i="1" u="sng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B15171-F5D8-4D9B-A4BB-3A31989027A8}"/>
              </a:ext>
            </a:extLst>
          </p:cNvPr>
          <p:cNvSpPr txBox="1"/>
          <p:nvPr/>
        </p:nvSpPr>
        <p:spPr>
          <a:xfrm>
            <a:off x="2674914" y="5385323"/>
            <a:ext cx="5370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HW3: pseudo labeling</a:t>
            </a:r>
          </a:p>
          <a:p>
            <a:r>
              <a:rPr lang="en-US" altLang="zh-TW" sz="2800" dirty="0"/>
              <a:t>HW5: back translation </a:t>
            </a:r>
            <a:endParaRPr lang="zh-TW" altLang="en-US" sz="2800" dirty="0"/>
          </a:p>
        </p:txBody>
      </p: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DF49D592-A3C1-46F7-A306-23FA29278099}"/>
              </a:ext>
            </a:extLst>
          </p:cNvPr>
          <p:cNvSpPr/>
          <p:nvPr/>
        </p:nvSpPr>
        <p:spPr>
          <a:xfrm>
            <a:off x="6278687" y="5442472"/>
            <a:ext cx="244435" cy="851022"/>
          </a:xfrm>
          <a:prstGeom prst="rightBrace">
            <a:avLst>
              <a:gd name="adj1" fmla="val 1924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1F5009E-0618-4ED1-8289-0BD008D51632}"/>
              </a:ext>
            </a:extLst>
          </p:cNvPr>
          <p:cNvSpPr txBox="1"/>
          <p:nvPr/>
        </p:nvSpPr>
        <p:spPr>
          <a:xfrm>
            <a:off x="6907167" y="5402245"/>
            <a:ext cx="2911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Still need </a:t>
            </a:r>
            <a:r>
              <a:rPr lang="en-US" altLang="zh-TW" sz="2800" b="1" dirty="0"/>
              <a:t>some</a:t>
            </a:r>
            <a:r>
              <a:rPr lang="en-US" altLang="zh-TW" sz="2800" dirty="0"/>
              <a:t> paired data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0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34" grpId="0" animBg="1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D8459D-851D-49A2-899E-4A1CBCBE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4A32BF-BE57-44C4-8CFB-ABDB8CA3DFF9}"/>
              </a:ext>
            </a:extLst>
          </p:cNvPr>
          <p:cNvSpPr/>
          <p:nvPr/>
        </p:nvSpPr>
        <p:spPr>
          <a:xfrm>
            <a:off x="5199804" y="933802"/>
            <a:ext cx="1824311" cy="10101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A2FEAEE-AB28-4B10-90B9-BCF3DE08CA25}"/>
                  </a:ext>
                </a:extLst>
              </p:cNvPr>
              <p:cNvSpPr txBox="1"/>
              <p:nvPr/>
            </p:nvSpPr>
            <p:spPr>
              <a:xfrm>
                <a:off x="3953333" y="1194429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A2FEAEE-AB28-4B10-90B9-BCF3DE08C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333" y="1194429"/>
                <a:ext cx="246862" cy="369332"/>
              </a:xfrm>
              <a:prstGeom prst="rect">
                <a:avLst/>
              </a:prstGeom>
              <a:blipFill>
                <a:blip r:embed="rId3"/>
                <a:stretch>
                  <a:fillRect l="-17500"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D55625-4E90-4012-8ADD-768850492F4B}"/>
                  </a:ext>
                </a:extLst>
              </p:cNvPr>
              <p:cNvSpPr txBox="1"/>
              <p:nvPr/>
            </p:nvSpPr>
            <p:spPr>
              <a:xfrm>
                <a:off x="8028851" y="1177204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4D55625-4E90-4012-8ADD-768850492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851" y="1177204"/>
                <a:ext cx="253274" cy="369332"/>
              </a:xfrm>
              <a:prstGeom prst="rect">
                <a:avLst/>
              </a:prstGeom>
              <a:blipFill>
                <a:blip r:embed="rId4"/>
                <a:stretch>
                  <a:fillRect l="-28571" r="-30952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10D2B4C-6CE6-4D1D-9D85-9F810F42E2F2}"/>
              </a:ext>
            </a:extLst>
          </p:cNvPr>
          <p:cNvCxnSpPr/>
          <p:nvPr/>
        </p:nvCxnSpPr>
        <p:spPr>
          <a:xfrm>
            <a:off x="4281693" y="1438872"/>
            <a:ext cx="918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A934C91-A951-4EA9-BF8A-9B691CC207CC}"/>
              </a:ext>
            </a:extLst>
          </p:cNvPr>
          <p:cNvCxnSpPr/>
          <p:nvPr/>
        </p:nvCxnSpPr>
        <p:spPr>
          <a:xfrm>
            <a:off x="7024114" y="1438872"/>
            <a:ext cx="918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B45EBA4C-BDE4-4983-AF04-42584E95227D}"/>
              </a:ext>
            </a:extLst>
          </p:cNvPr>
          <p:cNvSpPr/>
          <p:nvPr/>
        </p:nvSpPr>
        <p:spPr>
          <a:xfrm rot="3209107">
            <a:off x="3084831" y="2502194"/>
            <a:ext cx="2341860" cy="27975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5FB08DB-95B6-49B6-B8D3-CEFACD1BF31D}"/>
              </a:ext>
            </a:extLst>
          </p:cNvPr>
          <p:cNvSpPr/>
          <p:nvPr/>
        </p:nvSpPr>
        <p:spPr>
          <a:xfrm rot="8012685">
            <a:off x="7031436" y="2502194"/>
            <a:ext cx="2061449" cy="279754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D9B9B40-10A2-4308-9FE1-F025F3E963A4}"/>
              </a:ext>
            </a:extLst>
          </p:cNvPr>
          <p:cNvCxnSpPr>
            <a:cxnSpLocks/>
          </p:cNvCxnSpPr>
          <p:nvPr/>
        </p:nvCxnSpPr>
        <p:spPr>
          <a:xfrm>
            <a:off x="5276864" y="4651127"/>
            <a:ext cx="1870568" cy="45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73134F1-665D-4B2E-81C1-227F250BE898}"/>
              </a:ext>
            </a:extLst>
          </p:cNvPr>
          <p:cNvSpPr txBox="1"/>
          <p:nvPr/>
        </p:nvSpPr>
        <p:spPr>
          <a:xfrm>
            <a:off x="5423789" y="4649507"/>
            <a:ext cx="162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unpaired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98E7EC0-A7BF-4C39-AB28-7E43BFB67719}"/>
              </a:ext>
            </a:extLst>
          </p:cNvPr>
          <p:cNvCxnSpPr/>
          <p:nvPr/>
        </p:nvCxnSpPr>
        <p:spPr>
          <a:xfrm>
            <a:off x="4679139" y="2411394"/>
            <a:ext cx="281713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6E2E2FB3-3D43-4EE5-A9C2-A9ADFE851D3E}"/>
              </a:ext>
            </a:extLst>
          </p:cNvPr>
          <p:cNvCxnSpPr>
            <a:cxnSpLocks/>
          </p:cNvCxnSpPr>
          <p:nvPr/>
        </p:nvCxnSpPr>
        <p:spPr>
          <a:xfrm>
            <a:off x="4679138" y="2411395"/>
            <a:ext cx="0" cy="4944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DA2C87B-4303-4E3B-9D5C-B75772737A71}"/>
              </a:ext>
            </a:extLst>
          </p:cNvPr>
          <p:cNvCxnSpPr>
            <a:cxnSpLocks/>
          </p:cNvCxnSpPr>
          <p:nvPr/>
        </p:nvCxnSpPr>
        <p:spPr>
          <a:xfrm>
            <a:off x="7502176" y="2411395"/>
            <a:ext cx="0" cy="4944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BED4DD1-43E9-45BE-B74F-EEA320906A03}"/>
              </a:ext>
            </a:extLst>
          </p:cNvPr>
          <p:cNvCxnSpPr>
            <a:cxnSpLocks/>
          </p:cNvCxnSpPr>
          <p:nvPr/>
        </p:nvCxnSpPr>
        <p:spPr>
          <a:xfrm flipV="1">
            <a:off x="6135137" y="1992860"/>
            <a:ext cx="0" cy="3947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5FCBDC1-BB36-4B8E-BB78-C90834821B3A}"/>
              </a:ext>
            </a:extLst>
          </p:cNvPr>
          <p:cNvSpPr txBox="1"/>
          <p:nvPr/>
        </p:nvSpPr>
        <p:spPr>
          <a:xfrm>
            <a:off x="1857006" y="168384"/>
            <a:ext cx="7380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i="1" u="sng" dirty="0"/>
              <a:t>Learning from Unpaired Data</a:t>
            </a:r>
            <a:endParaRPr lang="zh-TW" altLang="en-US" sz="3200" b="1" i="1" u="sng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27FCD7-35F5-40E7-B23D-16261AE2AC13}"/>
              </a:ext>
            </a:extLst>
          </p:cNvPr>
          <p:cNvSpPr txBox="1"/>
          <p:nvPr/>
        </p:nvSpPr>
        <p:spPr>
          <a:xfrm>
            <a:off x="2181726" y="1764633"/>
            <a:ext cx="2327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Image Style Transfer 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25FD244-0E54-487C-96E4-73112008C332}"/>
                  </a:ext>
                </a:extLst>
              </p:cNvPr>
              <p:cNvSpPr txBox="1"/>
              <p:nvPr/>
            </p:nvSpPr>
            <p:spPr>
              <a:xfrm>
                <a:off x="2915727" y="4492465"/>
                <a:ext cx="2327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25FD244-0E54-487C-96E4-73112008C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27" y="4492465"/>
                <a:ext cx="232772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83D12FB-0EA5-4725-B41F-3CAD869D99D5}"/>
                  </a:ext>
                </a:extLst>
              </p:cNvPr>
              <p:cNvSpPr txBox="1"/>
              <p:nvPr/>
            </p:nvSpPr>
            <p:spPr>
              <a:xfrm>
                <a:off x="7206937" y="4452644"/>
                <a:ext cx="2327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83D12FB-0EA5-4725-B41F-3CAD869D9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37" y="4452644"/>
                <a:ext cx="2327726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圖片 36">
            <a:extLst>
              <a:ext uri="{FF2B5EF4-FFF2-40B4-BE49-F238E27FC236}">
                <a16:creationId xmlns:a16="http://schemas.microsoft.com/office/drawing/2014/main" id="{203D348B-BCD7-4D9A-ABCB-C8F8803BA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919" y="2902611"/>
            <a:ext cx="1308051" cy="1099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870F3B10-3344-4657-B113-746DA1BD6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6651" y="3369820"/>
            <a:ext cx="1015043" cy="104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3779156-02A7-444C-8F04-2464963BF3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8813" y="2818778"/>
            <a:ext cx="1191759" cy="1037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07753BF0-7CB6-42B7-87A5-4C6649BF5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39" y="3344491"/>
            <a:ext cx="1052293" cy="1052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058B7CE8-8B4D-43D2-B4D3-EF74ACA9E85C}"/>
              </a:ext>
            </a:extLst>
          </p:cNvPr>
          <p:cNvGrpSpPr/>
          <p:nvPr/>
        </p:nvGrpSpPr>
        <p:grpSpPr>
          <a:xfrm>
            <a:off x="6637555" y="2656169"/>
            <a:ext cx="2863757" cy="1813736"/>
            <a:chOff x="4722927" y="4274201"/>
            <a:chExt cx="3619986" cy="2292687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4764943A-0939-47CE-96F9-C5A5BA124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942" y="4310264"/>
              <a:ext cx="1133072" cy="1133072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AAAD77F0-6174-4F6C-BB6D-A4462B69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751" y="5433816"/>
              <a:ext cx="1133072" cy="1133072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6FAEE05A-E52C-4DE9-AB5E-9ADFF8F2A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27" y="5017890"/>
              <a:ext cx="1133072" cy="1133072"/>
            </a:xfrm>
            <a:prstGeom prst="rect">
              <a:avLst/>
            </a:prstGeom>
          </p:spPr>
        </p:pic>
        <p:pic>
          <p:nvPicPr>
            <p:cNvPr id="47" name="Picture 2" descr="「新八」的圖片搜尋結果">
              <a:extLst>
                <a:ext uri="{FF2B5EF4-FFF2-40B4-BE49-F238E27FC236}">
                  <a16:creationId xmlns:a16="http://schemas.microsoft.com/office/drawing/2014/main" id="{E052C8EB-8EBF-4676-94CF-0C9A25C9B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9970" y="4274201"/>
              <a:ext cx="1133072" cy="1510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905C4747-2A49-46E1-BCEC-50049ACF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841" y="5220542"/>
              <a:ext cx="1133072" cy="1133072"/>
            </a:xfrm>
            <a:prstGeom prst="rect">
              <a:avLst/>
            </a:prstGeom>
          </p:spPr>
        </p:pic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D0C1932-F48A-4366-B816-822DAD57E5EC}"/>
              </a:ext>
            </a:extLst>
          </p:cNvPr>
          <p:cNvSpPr txBox="1"/>
          <p:nvPr/>
        </p:nvSpPr>
        <p:spPr>
          <a:xfrm>
            <a:off x="2040841" y="5260050"/>
            <a:ext cx="762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Can we learn the mapping without any paired data?</a:t>
            </a:r>
            <a:endParaRPr lang="zh-TW" altLang="en-US" sz="28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01DA922-9D7D-431D-A85B-FCE288A01677}"/>
              </a:ext>
            </a:extLst>
          </p:cNvPr>
          <p:cNvSpPr txBox="1"/>
          <p:nvPr/>
        </p:nvSpPr>
        <p:spPr>
          <a:xfrm>
            <a:off x="4809902" y="5708533"/>
            <a:ext cx="6469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/>
              <a:t>Unsupervised Conditional Generation 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8301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6" grpId="0"/>
      <p:bldP spid="31" grpId="0"/>
      <p:bldP spid="5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131A1B5D-12AB-4065-AD8E-31D8C74A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68" y="2711907"/>
            <a:ext cx="1403884" cy="1384654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C06F77AC-AC5B-42AD-931E-0EB5FC499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52" y="2212071"/>
            <a:ext cx="2564797" cy="311195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from Unpaired Data</a:t>
            </a:r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6BF8A8C-3E37-44D9-B6BD-6D17198B39B1}"/>
              </a:ext>
            </a:extLst>
          </p:cNvPr>
          <p:cNvSpPr/>
          <p:nvPr/>
        </p:nvSpPr>
        <p:spPr>
          <a:xfrm>
            <a:off x="4876538" y="2860065"/>
            <a:ext cx="1743227" cy="112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93BA65E-13B1-45DC-A8C1-B98E40D925D3}"/>
              </a:ext>
            </a:extLst>
          </p:cNvPr>
          <p:cNvCxnSpPr>
            <a:cxnSpLocks/>
          </p:cNvCxnSpPr>
          <p:nvPr/>
        </p:nvCxnSpPr>
        <p:spPr>
          <a:xfrm>
            <a:off x="6738543" y="3423714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>
            <a:extLst>
              <a:ext uri="{FF2B5EF4-FFF2-40B4-BE49-F238E27FC236}">
                <a16:creationId xmlns:a16="http://schemas.microsoft.com/office/drawing/2014/main" id="{B3E0FEB3-AAED-401D-9A9C-BEF45FCEA66C}"/>
              </a:ext>
            </a:extLst>
          </p:cNvPr>
          <p:cNvSpPr/>
          <p:nvPr/>
        </p:nvSpPr>
        <p:spPr>
          <a:xfrm>
            <a:off x="3318541" y="3563335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FD490FB-618F-4F6F-977B-AB811A7DEB45}"/>
              </a:ext>
            </a:extLst>
          </p:cNvPr>
          <p:cNvSpPr/>
          <p:nvPr/>
        </p:nvSpPr>
        <p:spPr>
          <a:xfrm>
            <a:off x="2970214" y="3061255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3A5DCCF9-C616-4629-A47F-73BAD860F36B}"/>
              </a:ext>
            </a:extLst>
          </p:cNvPr>
          <p:cNvSpPr/>
          <p:nvPr/>
        </p:nvSpPr>
        <p:spPr>
          <a:xfrm>
            <a:off x="2896861" y="3415601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6932BFC-D6D1-43D7-8116-414B70386BD9}"/>
              </a:ext>
            </a:extLst>
          </p:cNvPr>
          <p:cNvSpPr/>
          <p:nvPr/>
        </p:nvSpPr>
        <p:spPr>
          <a:xfrm>
            <a:off x="3445230" y="3037456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2FEB15B3-044B-4B93-9CC8-C846D733AD7D}"/>
              </a:ext>
            </a:extLst>
          </p:cNvPr>
          <p:cNvSpPr/>
          <p:nvPr/>
        </p:nvSpPr>
        <p:spPr>
          <a:xfrm>
            <a:off x="7936602" y="449092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199281AA-88AC-40BE-ABF0-597213089A75}"/>
              </a:ext>
            </a:extLst>
          </p:cNvPr>
          <p:cNvSpPr/>
          <p:nvPr/>
        </p:nvSpPr>
        <p:spPr>
          <a:xfrm>
            <a:off x="7519404" y="2860065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D23F399-E091-4C09-8CA7-CFC44EE688FD}"/>
              </a:ext>
            </a:extLst>
          </p:cNvPr>
          <p:cNvSpPr/>
          <p:nvPr/>
        </p:nvSpPr>
        <p:spPr>
          <a:xfrm>
            <a:off x="8846641" y="2860065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97339BCD-1584-4E92-B0C5-C87665B55DFB}"/>
              </a:ext>
            </a:extLst>
          </p:cNvPr>
          <p:cNvSpPr/>
          <p:nvPr/>
        </p:nvSpPr>
        <p:spPr>
          <a:xfrm>
            <a:off x="8846641" y="3483044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98D019A3-8446-470B-B63D-D24C287C67FB}"/>
              </a:ext>
            </a:extLst>
          </p:cNvPr>
          <p:cNvCxnSpPr>
            <a:cxnSpLocks/>
          </p:cNvCxnSpPr>
          <p:nvPr/>
        </p:nvCxnSpPr>
        <p:spPr>
          <a:xfrm>
            <a:off x="4100441" y="3404234"/>
            <a:ext cx="776096" cy="153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0DD20-8489-4DF7-B66E-7258B611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49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FD17F4A-DB05-499A-97DC-403A8EEB375E}"/>
                  </a:ext>
                </a:extLst>
              </p:cNvPr>
              <p:cNvSpPr txBox="1"/>
              <p:nvPr/>
            </p:nvSpPr>
            <p:spPr>
              <a:xfrm>
                <a:off x="2273881" y="2102953"/>
                <a:ext cx="2327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FD17F4A-DB05-499A-97DC-403A8EEB3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1" y="2102953"/>
                <a:ext cx="232772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C16CF43-D95B-4315-B5D9-CA95DE71ADF0}"/>
                  </a:ext>
                </a:extLst>
              </p:cNvPr>
              <p:cNvSpPr txBox="1"/>
              <p:nvPr/>
            </p:nvSpPr>
            <p:spPr>
              <a:xfrm>
                <a:off x="7279633" y="2074404"/>
                <a:ext cx="2327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C16CF43-D95B-4315-B5D9-CA95DE71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633" y="2074404"/>
                <a:ext cx="2327726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圖片 29">
            <a:extLst>
              <a:ext uri="{FF2B5EF4-FFF2-40B4-BE49-F238E27FC236}">
                <a16:creationId xmlns:a16="http://schemas.microsoft.com/office/drawing/2014/main" id="{C2B72817-923E-40FD-9CAE-014CADCC3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613" y="4416483"/>
            <a:ext cx="1308051" cy="1099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468B427-3544-4320-B61F-603627650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653" y="4198719"/>
            <a:ext cx="1015043" cy="104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E5352A11-06FB-4FDE-9A0F-C3800C50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6664" y="4868291"/>
            <a:ext cx="1052293" cy="1052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2" descr="「新八」的圖片搜尋結果">
            <a:extLst>
              <a:ext uri="{FF2B5EF4-FFF2-40B4-BE49-F238E27FC236}">
                <a16:creationId xmlns:a16="http://schemas.microsoft.com/office/drawing/2014/main" id="{E82CC15C-A1BC-4C40-8FDF-9150C8F0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31" y="5016513"/>
            <a:ext cx="896369" cy="11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62B3518-08A0-4030-91F0-24ED2C5E4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95" y="4700480"/>
            <a:ext cx="896369" cy="89636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4A90E63-FBF0-4D8C-9D8D-7E8C96CD5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66" y="2771742"/>
            <a:ext cx="896369" cy="896369"/>
          </a:xfrm>
          <a:prstGeom prst="rect">
            <a:avLst/>
          </a:prstGeom>
        </p:spPr>
      </p:pic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F304CE0-479E-42DC-B613-4CCD777EDF40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614306" y="3186566"/>
            <a:ext cx="997868" cy="101215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88A7A36-987C-46E0-8E53-C1795C6C3CEE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3493510" y="3768048"/>
            <a:ext cx="279301" cy="11002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C9198AF-D82A-400D-AA4C-9F33B2DA1A22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2592638" y="3646093"/>
            <a:ext cx="408618" cy="77039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E2C4175-0497-4A65-BFF3-CF9EB2780DB9}"/>
              </a:ext>
            </a:extLst>
          </p:cNvPr>
          <p:cNvCxnSpPr>
            <a:cxnSpLocks/>
          </p:cNvCxnSpPr>
          <p:nvPr/>
        </p:nvCxnSpPr>
        <p:spPr>
          <a:xfrm flipH="1">
            <a:off x="7558218" y="4684602"/>
            <a:ext cx="423733" cy="61753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9686083-B7A3-407F-BD76-1A1016BC2CC3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969521" y="3716881"/>
            <a:ext cx="154459" cy="98359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9EDC3EF6-2B49-44E5-9CAB-5C5D1DA61C21}"/>
              </a:ext>
            </a:extLst>
          </p:cNvPr>
          <p:cNvCxnSpPr>
            <a:cxnSpLocks/>
          </p:cNvCxnSpPr>
          <p:nvPr/>
        </p:nvCxnSpPr>
        <p:spPr>
          <a:xfrm>
            <a:off x="9072420" y="3021700"/>
            <a:ext cx="482413" cy="22530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9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04FA9-91BD-4C71-9C89-B87AEEFA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distribution? </a:t>
            </a:r>
            <a:endParaRPr lang="zh-TW" altLang="en-US" dirty="0"/>
          </a:p>
        </p:txBody>
      </p:sp>
      <p:pic>
        <p:nvPicPr>
          <p:cNvPr id="4" name="Picture 4" descr="https://github.com/dyelax/Adversarial_Video_Generation/raw/master/Results/Gifs/5_Comparison.gif">
            <a:extLst>
              <a:ext uri="{FF2B5EF4-FFF2-40B4-BE49-F238E27FC236}">
                <a16:creationId xmlns:a16="http://schemas.microsoft.com/office/drawing/2014/main" id="{6B892A72-BA76-4D19-9288-09E95F189D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2780" y="1446959"/>
            <a:ext cx="8201160" cy="41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300EA4-274E-41BA-9A10-FADF7F03E271}"/>
              </a:ext>
            </a:extLst>
          </p:cNvPr>
          <p:cNvSpPr/>
          <p:nvPr/>
        </p:nvSpPr>
        <p:spPr>
          <a:xfrm>
            <a:off x="4847772" y="1531033"/>
            <a:ext cx="5820229" cy="549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36D27C-D5EF-457F-B874-328CF54726D4}"/>
              </a:ext>
            </a:extLst>
          </p:cNvPr>
          <p:cNvSpPr/>
          <p:nvPr/>
        </p:nvSpPr>
        <p:spPr>
          <a:xfrm>
            <a:off x="4035605" y="84729"/>
            <a:ext cx="6762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Source: 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https://github.com/dyelax/Adversarial_Video_Generation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75A401-8945-42BA-BBF4-F32275143007}"/>
              </a:ext>
            </a:extLst>
          </p:cNvPr>
          <p:cNvSpPr/>
          <p:nvPr/>
        </p:nvSpPr>
        <p:spPr>
          <a:xfrm>
            <a:off x="1140711" y="1358561"/>
            <a:ext cx="10790032" cy="6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99C300F-BDE8-4887-A842-C5BA976EF3C5}"/>
              </a:ext>
            </a:extLst>
          </p:cNvPr>
          <p:cNvSpPr txBox="1"/>
          <p:nvPr/>
        </p:nvSpPr>
        <p:spPr>
          <a:xfrm>
            <a:off x="2629354" y="5593730"/>
            <a:ext cx="174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Prediction</a:t>
            </a:r>
            <a:endParaRPr lang="zh-TW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48EE89-EDC4-4FD8-B221-AEC07F76C5A8}"/>
              </a:ext>
            </a:extLst>
          </p:cNvPr>
          <p:cNvSpPr/>
          <p:nvPr/>
        </p:nvSpPr>
        <p:spPr>
          <a:xfrm>
            <a:off x="-1404619" y="1335220"/>
            <a:ext cx="3561970" cy="472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AA1743B-D22A-49A8-822D-D563636D0CE6}"/>
              </a:ext>
            </a:extLst>
          </p:cNvPr>
          <p:cNvSpPr txBox="1"/>
          <p:nvPr/>
        </p:nvSpPr>
        <p:spPr>
          <a:xfrm>
            <a:off x="5036462" y="1939014"/>
            <a:ext cx="28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Video Prediction </a:t>
            </a:r>
            <a:endParaRPr lang="zh-TW" altLang="en-US" sz="2800" b="1" i="1" u="sng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FD0882D-C98E-46C7-A530-52F80BA9E960}"/>
              </a:ext>
            </a:extLst>
          </p:cNvPr>
          <p:cNvSpPr/>
          <p:nvPr/>
        </p:nvSpPr>
        <p:spPr>
          <a:xfrm>
            <a:off x="7126700" y="3231771"/>
            <a:ext cx="1557718" cy="1133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EB78F41-D024-4EB1-A42C-E83EA9164130}"/>
              </a:ext>
            </a:extLst>
          </p:cNvPr>
          <p:cNvCxnSpPr>
            <a:cxnSpLocks/>
          </p:cNvCxnSpPr>
          <p:nvPr/>
        </p:nvCxnSpPr>
        <p:spPr>
          <a:xfrm>
            <a:off x="6647549" y="3827578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3A772A3D-BCB1-453F-89E8-71B3CD154E31}"/>
              </a:ext>
            </a:extLst>
          </p:cNvPr>
          <p:cNvGrpSpPr/>
          <p:nvPr/>
        </p:nvGrpSpPr>
        <p:grpSpPr>
          <a:xfrm>
            <a:off x="4937584" y="2962621"/>
            <a:ext cx="1965779" cy="1744920"/>
            <a:chOff x="3747405" y="3659303"/>
            <a:chExt cx="1965779" cy="174492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1893631-DE84-4266-BF8A-D9B68140B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724" y="367752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9C2A061E-C21D-404B-8E62-17E669115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3192" y="3686267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59C3AA80-6D9A-432F-AA55-23B35CB0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405" y="3659303"/>
              <a:ext cx="1319460" cy="1717956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DD9053B-7273-4137-966C-D69384D695AE}"/>
              </a:ext>
            </a:extLst>
          </p:cNvPr>
          <p:cNvSpPr txBox="1"/>
          <p:nvPr/>
        </p:nvSpPr>
        <p:spPr>
          <a:xfrm>
            <a:off x="5253371" y="4889016"/>
            <a:ext cx="143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Previous frames</a:t>
            </a:r>
            <a:endParaRPr lang="zh-TW" altLang="en-US" sz="2400" dirty="0"/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EE35F73B-00F0-48AC-AC6B-619DD12EAAAD}"/>
              </a:ext>
            </a:extLst>
          </p:cNvPr>
          <p:cNvCxnSpPr>
            <a:cxnSpLocks/>
          </p:cNvCxnSpPr>
          <p:nvPr/>
        </p:nvCxnSpPr>
        <p:spPr>
          <a:xfrm rot="16200000">
            <a:off x="7633532" y="4688045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51AE42C-566B-4851-B480-C11563EBF9B4}"/>
              </a:ext>
            </a:extLst>
          </p:cNvPr>
          <p:cNvSpPr txBox="1"/>
          <p:nvPr/>
        </p:nvSpPr>
        <p:spPr>
          <a:xfrm>
            <a:off x="7116380" y="5757230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Simple Distribution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D7A969C-2E8E-499D-8949-3D59B32917AE}"/>
              </a:ext>
            </a:extLst>
          </p:cNvPr>
          <p:cNvGrpSpPr/>
          <p:nvPr/>
        </p:nvGrpSpPr>
        <p:grpSpPr>
          <a:xfrm>
            <a:off x="7483777" y="4991091"/>
            <a:ext cx="806670" cy="795620"/>
            <a:chOff x="5343704" y="4646042"/>
            <a:chExt cx="806670" cy="795620"/>
          </a:xfrm>
        </p:grpSpPr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262DEF5D-1BCC-4C7E-8932-69F63464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3704" y="4646042"/>
              <a:ext cx="806670" cy="7956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30E6D04C-A5FD-48E2-B79B-F500D2F559B9}"/>
                    </a:ext>
                  </a:extLst>
                </p:cNvPr>
                <p:cNvSpPr txBox="1"/>
                <p:nvPr/>
              </p:nvSpPr>
              <p:spPr>
                <a:xfrm>
                  <a:off x="5567840" y="4805034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30E6D04C-A5FD-48E2-B79B-F500D2F55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840" y="4805034"/>
                  <a:ext cx="40793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FBB25916-A408-44E9-8E22-12425F5F0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4006" y="2884638"/>
            <a:ext cx="1689824" cy="2050320"/>
          </a:xfrm>
          <a:prstGeom prst="rect">
            <a:avLst/>
          </a:prstGeom>
        </p:spPr>
      </p:pic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A086835-F8E6-48A6-ACEA-12D5DF82C37A}"/>
              </a:ext>
            </a:extLst>
          </p:cNvPr>
          <p:cNvCxnSpPr>
            <a:cxnSpLocks/>
          </p:cNvCxnSpPr>
          <p:nvPr/>
        </p:nvCxnSpPr>
        <p:spPr>
          <a:xfrm>
            <a:off x="8715836" y="3784490"/>
            <a:ext cx="4403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>
            <a:extLst>
              <a:ext uri="{FF2B5EF4-FFF2-40B4-BE49-F238E27FC236}">
                <a16:creationId xmlns:a16="http://schemas.microsoft.com/office/drawing/2014/main" id="{E980BE02-08AE-451D-8BD5-3B5A6E76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80080" y="1178109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5350AB7-6DA1-4334-A919-CB9D002F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378" y="4797434"/>
            <a:ext cx="1319460" cy="171795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B62B450-F970-43DA-A3F8-C3618C61B029}"/>
              </a:ext>
            </a:extLst>
          </p:cNvPr>
          <p:cNvCxnSpPr>
            <a:cxnSpLocks/>
            <a:endCxn id="39" idx="2"/>
          </p:cNvCxnSpPr>
          <p:nvPr/>
        </p:nvCxnSpPr>
        <p:spPr>
          <a:xfrm flipH="1" flipV="1">
            <a:off x="9439810" y="2896065"/>
            <a:ext cx="302406" cy="66325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BB4FD74-15D8-40EF-A52B-09A3307F96D6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9222572" y="4168466"/>
            <a:ext cx="196537" cy="6289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9A7E32-4F6A-429E-B813-D0EC7AC6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28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105630-B6CF-47E5-9050-E794D68B324F}"/>
              </a:ext>
            </a:extLst>
          </p:cNvPr>
          <p:cNvSpPr/>
          <p:nvPr/>
        </p:nvSpPr>
        <p:spPr>
          <a:xfrm>
            <a:off x="5900552" y="2585958"/>
            <a:ext cx="1473573" cy="10665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?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47220" y="2651592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bg1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220" y="2651592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002393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93" y="3885359"/>
                <a:ext cx="859865" cy="829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9384943" y="4042081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scalar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8002393" y="4766179"/>
                <a:ext cx="23624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Input image belongs to domain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or not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93" y="4766179"/>
                <a:ext cx="2362469" cy="1200329"/>
              </a:xfrm>
              <a:prstGeom prst="rect">
                <a:avLst/>
              </a:prstGeom>
              <a:blipFill>
                <a:blip r:embed="rId5"/>
                <a:stretch>
                  <a:fillRect l="-4134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7522355" y="2337564"/>
                <a:ext cx="23547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2400" dirty="0">
                    <a:latin typeface="Calibri" panose="020F0502020204030204"/>
                    <a:ea typeface="新細明體" panose="02020500000000000000" pitchFamily="18" charset="-120"/>
                  </a:rPr>
                  <a:t>Become similar to 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zh-TW" altLang="en-US" sz="24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55" y="2337564"/>
                <a:ext cx="2354789" cy="830997"/>
              </a:xfrm>
              <a:prstGeom prst="rect">
                <a:avLst/>
              </a:prstGeom>
              <a:blipFill>
                <a:blip r:embed="rId6"/>
                <a:stretch>
                  <a:fillRect l="-4145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圖片 42">
            <a:extLst>
              <a:ext uri="{FF2B5EF4-FFF2-40B4-BE49-F238E27FC236}">
                <a16:creationId xmlns:a16="http://schemas.microsoft.com/office/drawing/2014/main" id="{1003AC63-9C41-4431-BB8C-3773E0F3B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788" y="2577735"/>
            <a:ext cx="1015043" cy="104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C44912B-B0CA-4D82-88C2-4D35D944D355}"/>
                  </a:ext>
                </a:extLst>
              </p:cNvPr>
              <p:cNvSpPr txBox="1"/>
              <p:nvPr/>
            </p:nvSpPr>
            <p:spPr>
              <a:xfrm>
                <a:off x="1618704" y="2089442"/>
                <a:ext cx="2327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C44912B-B0CA-4D82-88C2-4D35D944D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704" y="2089442"/>
                <a:ext cx="2327726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3C065FC-7896-43AD-84EB-B34EBF39DAA7}"/>
              </a:ext>
            </a:extLst>
          </p:cNvPr>
          <p:cNvCxnSpPr>
            <a:cxnSpLocks/>
          </p:cNvCxnSpPr>
          <p:nvPr/>
        </p:nvCxnSpPr>
        <p:spPr>
          <a:xfrm>
            <a:off x="3312730" y="3099224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08F4A27-444A-418F-B6D5-9709324FC2A7}"/>
              </a:ext>
            </a:extLst>
          </p:cNvPr>
          <p:cNvCxnSpPr>
            <a:cxnSpLocks/>
          </p:cNvCxnSpPr>
          <p:nvPr/>
        </p:nvCxnSpPr>
        <p:spPr>
          <a:xfrm>
            <a:off x="5286391" y="3099224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「新八」的圖片搜尋結果">
            <a:extLst>
              <a:ext uri="{FF2B5EF4-FFF2-40B4-BE49-F238E27FC236}">
                <a16:creationId xmlns:a16="http://schemas.microsoft.com/office/drawing/2014/main" id="{DB29F47D-2E9B-4D60-9E8F-A61614FE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12" y="2506902"/>
            <a:ext cx="989866" cy="13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4E2391B-767A-43A3-9843-1763F7B9F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37" y="4707077"/>
            <a:ext cx="896369" cy="89636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827D8F2B-848C-4C95-9D75-C693A14DFA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29" y="4703027"/>
            <a:ext cx="896369" cy="896369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3A236C98-4CCA-4DE2-9CEC-D52549A03B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04" y="4693112"/>
            <a:ext cx="896369" cy="896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226AE5D-01B5-4FAE-A96D-D99973409C99}"/>
                  </a:ext>
                </a:extLst>
              </p:cNvPr>
              <p:cNvSpPr txBox="1"/>
              <p:nvPr/>
            </p:nvSpPr>
            <p:spPr>
              <a:xfrm>
                <a:off x="4746642" y="5655465"/>
                <a:ext cx="2327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226AE5D-01B5-4FAE-A96D-D9997340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642" y="5655465"/>
                <a:ext cx="2327726" cy="461665"/>
              </a:xfrm>
              <a:prstGeom prst="rect">
                <a:avLst/>
              </a:prstGeom>
              <a:blipFill>
                <a:blip r:embed="rId13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BF0A066F-8654-42D4-AD15-9517063DF213}"/>
              </a:ext>
            </a:extLst>
          </p:cNvPr>
          <p:cNvGrpSpPr/>
          <p:nvPr/>
        </p:nvGrpSpPr>
        <p:grpSpPr>
          <a:xfrm>
            <a:off x="5218307" y="168371"/>
            <a:ext cx="5196445" cy="1753309"/>
            <a:chOff x="3694306" y="216496"/>
            <a:chExt cx="5196445" cy="17533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54309800-263A-415C-89AE-5A12D99F3E15}"/>
                    </a:ext>
                  </a:extLst>
                </p:cNvPr>
                <p:cNvSpPr txBox="1"/>
                <p:nvPr/>
              </p:nvSpPr>
              <p:spPr>
                <a:xfrm>
                  <a:off x="3816797" y="216497"/>
                  <a:ext cx="23277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Domain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𝒳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54309800-263A-415C-89AE-5A12D99F3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6797" y="216497"/>
                  <a:ext cx="232772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A1C7ADF-0C77-4AAC-A25A-14F46FF5D2AB}"/>
                    </a:ext>
                  </a:extLst>
                </p:cNvPr>
                <p:cNvSpPr txBox="1"/>
                <p:nvPr/>
              </p:nvSpPr>
              <p:spPr>
                <a:xfrm>
                  <a:off x="6385153" y="216496"/>
                  <a:ext cx="23277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Domain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𝒴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A1C7ADF-0C77-4AAC-A25A-14F46FF5D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5153" y="216496"/>
                  <a:ext cx="2327726" cy="461665"/>
                </a:xfrm>
                <a:prstGeom prst="rect">
                  <a:avLst/>
                </a:prstGeom>
                <a:blipFill>
                  <a:blip r:embed="rId20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82EF8C-B865-4820-B8A7-421C09A3EDDF}"/>
                </a:ext>
              </a:extLst>
            </p:cNvPr>
            <p:cNvGrpSpPr/>
            <p:nvPr/>
          </p:nvGrpSpPr>
          <p:grpSpPr>
            <a:xfrm>
              <a:off x="3694306" y="751998"/>
              <a:ext cx="2573593" cy="1217807"/>
              <a:chOff x="3954580" y="831935"/>
              <a:chExt cx="2573593" cy="1217807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F036EE6B-31C9-42E6-B62B-EB7F5AFA4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54580" y="915768"/>
                <a:ext cx="1066157" cy="896367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C267C02-0B74-48BB-BB04-08453ED87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0626" y="1030728"/>
                <a:ext cx="991718" cy="1019014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5016460E-421E-4E18-A7CF-19CFA46DA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02474" y="831935"/>
                <a:ext cx="1125699" cy="980200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52" name="Picture 2" descr="「新八」的圖片搜尋結果">
              <a:extLst>
                <a:ext uri="{FF2B5EF4-FFF2-40B4-BE49-F238E27FC236}">
                  <a16:creationId xmlns:a16="http://schemas.microsoft.com/office/drawing/2014/main" id="{53170E21-7233-4101-97AE-37F4FB2A6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4382" y="756852"/>
              <a:ext cx="896369" cy="1195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9CAAA8E0-D95B-43B6-9ED7-4B7C4CEA4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392" y="788796"/>
              <a:ext cx="896369" cy="896369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5FA193CB-6205-49DD-A9A3-ACA78A44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943" y="1032749"/>
              <a:ext cx="896369" cy="896369"/>
            </a:xfrm>
            <a:prstGeom prst="rect">
              <a:avLst/>
            </a:prstGeom>
          </p:spPr>
        </p:pic>
      </p:grp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68456EE9-4F74-464D-9B1E-894F835278EC}"/>
              </a:ext>
            </a:extLst>
          </p:cNvPr>
          <p:cNvCxnSpPr>
            <a:cxnSpLocks/>
          </p:cNvCxnSpPr>
          <p:nvPr/>
        </p:nvCxnSpPr>
        <p:spPr>
          <a:xfrm>
            <a:off x="8862258" y="4310403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9E9A1C50-3344-4C5B-BBCB-DBEFF206676A}"/>
              </a:ext>
            </a:extLst>
          </p:cNvPr>
          <p:cNvCxnSpPr>
            <a:cxnSpLocks/>
          </p:cNvCxnSpPr>
          <p:nvPr/>
        </p:nvCxnSpPr>
        <p:spPr>
          <a:xfrm rot="2700000">
            <a:off x="7443776" y="3724382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0E5A625D-665E-4867-8FE2-15792383D4DB}"/>
              </a:ext>
            </a:extLst>
          </p:cNvPr>
          <p:cNvCxnSpPr>
            <a:cxnSpLocks/>
          </p:cNvCxnSpPr>
          <p:nvPr/>
        </p:nvCxnSpPr>
        <p:spPr>
          <a:xfrm rot="18900000" flipV="1">
            <a:off x="7475859" y="4925841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27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0" grpId="0" animBg="1"/>
      <p:bldP spid="37" grpId="0"/>
      <p:bldP spid="41" grpId="0"/>
      <p:bldP spid="42" grpId="0"/>
      <p:bldP spid="44" grpId="0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105630-B6CF-47E5-9050-E794D68B324F}"/>
              </a:ext>
            </a:extLst>
          </p:cNvPr>
          <p:cNvSpPr/>
          <p:nvPr/>
        </p:nvSpPr>
        <p:spPr>
          <a:xfrm>
            <a:off x="5900552" y="2585958"/>
            <a:ext cx="1473573" cy="10665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?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47220" y="2651592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220" y="2651592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7522355" y="2337564"/>
                <a:ext cx="23547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2400" dirty="0">
                    <a:latin typeface="Calibri" panose="020F0502020204030204"/>
                    <a:ea typeface="新細明體" panose="02020500000000000000" pitchFamily="18" charset="-120"/>
                  </a:rPr>
                  <a:t>Become similar to 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zh-TW" altLang="en-US" sz="24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55" y="2337564"/>
                <a:ext cx="2354789" cy="830997"/>
              </a:xfrm>
              <a:prstGeom prst="rect">
                <a:avLst/>
              </a:prstGeom>
              <a:blipFill>
                <a:blip r:embed="rId4"/>
                <a:stretch>
                  <a:fillRect l="-4145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圖片 42">
            <a:extLst>
              <a:ext uri="{FF2B5EF4-FFF2-40B4-BE49-F238E27FC236}">
                <a16:creationId xmlns:a16="http://schemas.microsoft.com/office/drawing/2014/main" id="{1003AC63-9C41-4431-BB8C-3773E0F3B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788" y="2577735"/>
            <a:ext cx="1015043" cy="104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C44912B-B0CA-4D82-88C2-4D35D944D355}"/>
                  </a:ext>
                </a:extLst>
              </p:cNvPr>
              <p:cNvSpPr txBox="1"/>
              <p:nvPr/>
            </p:nvSpPr>
            <p:spPr>
              <a:xfrm>
                <a:off x="1618704" y="2089442"/>
                <a:ext cx="2327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C44912B-B0CA-4D82-88C2-4D35D944D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704" y="2089442"/>
                <a:ext cx="2327726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3C065FC-7896-43AD-84EB-B34EBF39DAA7}"/>
              </a:ext>
            </a:extLst>
          </p:cNvPr>
          <p:cNvCxnSpPr>
            <a:cxnSpLocks/>
          </p:cNvCxnSpPr>
          <p:nvPr/>
        </p:nvCxnSpPr>
        <p:spPr>
          <a:xfrm>
            <a:off x="3312730" y="3099224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08F4A27-444A-418F-B6D5-9709324FC2A7}"/>
              </a:ext>
            </a:extLst>
          </p:cNvPr>
          <p:cNvCxnSpPr>
            <a:cxnSpLocks/>
          </p:cNvCxnSpPr>
          <p:nvPr/>
        </p:nvCxnSpPr>
        <p:spPr>
          <a:xfrm>
            <a:off x="5286391" y="3099224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圖片 47">
            <a:extLst>
              <a:ext uri="{FF2B5EF4-FFF2-40B4-BE49-F238E27FC236}">
                <a16:creationId xmlns:a16="http://schemas.microsoft.com/office/drawing/2014/main" id="{34E2391B-767A-43A3-9843-1763F7B9F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37" y="4707077"/>
            <a:ext cx="896369" cy="89636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827D8F2B-848C-4C95-9D75-C693A14DFA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29" y="4703027"/>
            <a:ext cx="896369" cy="896369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3A236C98-4CCA-4DE2-9CEC-D52549A03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04" y="4693112"/>
            <a:ext cx="896369" cy="896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226AE5D-01B5-4FAE-A96D-D99973409C99}"/>
                  </a:ext>
                </a:extLst>
              </p:cNvPr>
              <p:cNvSpPr txBox="1"/>
              <p:nvPr/>
            </p:nvSpPr>
            <p:spPr>
              <a:xfrm>
                <a:off x="4746642" y="5655465"/>
                <a:ext cx="2327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226AE5D-01B5-4FAE-A96D-D9997340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642" y="5655465"/>
                <a:ext cx="232772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BF0A066F-8654-42D4-AD15-9517063DF213}"/>
              </a:ext>
            </a:extLst>
          </p:cNvPr>
          <p:cNvGrpSpPr/>
          <p:nvPr/>
        </p:nvGrpSpPr>
        <p:grpSpPr>
          <a:xfrm>
            <a:off x="5218307" y="168371"/>
            <a:ext cx="5196445" cy="1753309"/>
            <a:chOff x="3694306" y="216496"/>
            <a:chExt cx="5196445" cy="17533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54309800-263A-415C-89AE-5A12D99F3E15}"/>
                    </a:ext>
                  </a:extLst>
                </p:cNvPr>
                <p:cNvSpPr txBox="1"/>
                <p:nvPr/>
              </p:nvSpPr>
              <p:spPr>
                <a:xfrm>
                  <a:off x="3816797" y="216497"/>
                  <a:ext cx="23277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Domain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𝒳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54309800-263A-415C-89AE-5A12D99F3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6797" y="216497"/>
                  <a:ext cx="232772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A1C7ADF-0C77-4AAC-A25A-14F46FF5D2AB}"/>
                    </a:ext>
                  </a:extLst>
                </p:cNvPr>
                <p:cNvSpPr txBox="1"/>
                <p:nvPr/>
              </p:nvSpPr>
              <p:spPr>
                <a:xfrm>
                  <a:off x="6385153" y="216496"/>
                  <a:ext cx="232772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Domain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𝒴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A1C7ADF-0C77-4AAC-A25A-14F46FF5D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5153" y="216496"/>
                  <a:ext cx="2327726" cy="461665"/>
                </a:xfrm>
                <a:prstGeom prst="rect">
                  <a:avLst/>
                </a:prstGeom>
                <a:blipFill>
                  <a:blip r:embed="rId20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C82EF8C-B865-4820-B8A7-421C09A3EDDF}"/>
                </a:ext>
              </a:extLst>
            </p:cNvPr>
            <p:cNvGrpSpPr/>
            <p:nvPr/>
          </p:nvGrpSpPr>
          <p:grpSpPr>
            <a:xfrm>
              <a:off x="3694306" y="751998"/>
              <a:ext cx="2573593" cy="1217807"/>
              <a:chOff x="3954580" y="831935"/>
              <a:chExt cx="2573593" cy="1217807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F036EE6B-31C9-42E6-B62B-EB7F5AFA4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54580" y="915768"/>
                <a:ext cx="1066157" cy="896367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C267C02-0B74-48BB-BB04-08453ED87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0626" y="1030728"/>
                <a:ext cx="991718" cy="1019014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5016460E-421E-4E18-A7CF-19CFA46DA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02474" y="831935"/>
                <a:ext cx="1125699" cy="980200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52" name="Picture 2" descr="「新八」的圖片搜尋結果">
              <a:extLst>
                <a:ext uri="{FF2B5EF4-FFF2-40B4-BE49-F238E27FC236}">
                  <a16:creationId xmlns:a16="http://schemas.microsoft.com/office/drawing/2014/main" id="{53170E21-7233-4101-97AE-37F4FB2A6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4382" y="756852"/>
              <a:ext cx="896369" cy="1195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9CAAA8E0-D95B-43B6-9ED7-4B7C4CEA4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392" y="788796"/>
              <a:ext cx="896369" cy="896369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5FA193CB-6205-49DD-A9A3-ACA78A44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943" y="1032749"/>
              <a:ext cx="896369" cy="896369"/>
            </a:xfrm>
            <a:prstGeom prst="rect">
              <a:avLst/>
            </a:prstGeom>
          </p:spPr>
        </p:pic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CDA89FE-3BDC-40BC-8765-AE9251CBA0AD}"/>
              </a:ext>
            </a:extLst>
          </p:cNvPr>
          <p:cNvSpPr txBox="1"/>
          <p:nvPr/>
        </p:nvSpPr>
        <p:spPr>
          <a:xfrm>
            <a:off x="1915933" y="3647344"/>
            <a:ext cx="170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ignore input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EBFC9A4-65B6-40C1-913C-1CF6612E645E}"/>
                  </a:ext>
                </a:extLst>
              </p:cNvPr>
              <p:cNvSpPr/>
              <p:nvPr/>
            </p:nvSpPr>
            <p:spPr>
              <a:xfrm>
                <a:off x="8002393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EBFC9A4-65B6-40C1-913C-1CF6612E6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93" y="3885359"/>
                <a:ext cx="859865" cy="8295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F6D2DC69-E072-426F-A625-F7351B784977}"/>
              </a:ext>
            </a:extLst>
          </p:cNvPr>
          <p:cNvSpPr txBox="1"/>
          <p:nvPr/>
        </p:nvSpPr>
        <p:spPr>
          <a:xfrm>
            <a:off x="9384943" y="4042081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scalar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3B42C2-89C5-434B-9B9D-0292B0AA84B8}"/>
                  </a:ext>
                </a:extLst>
              </p:cNvPr>
              <p:cNvSpPr txBox="1"/>
              <p:nvPr/>
            </p:nvSpPr>
            <p:spPr>
              <a:xfrm>
                <a:off x="8002393" y="4766179"/>
                <a:ext cx="23624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Input image belongs to domain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or not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3B42C2-89C5-434B-9B9D-0292B0AA8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93" y="4766179"/>
                <a:ext cx="2362469" cy="1200329"/>
              </a:xfrm>
              <a:prstGeom prst="rect">
                <a:avLst/>
              </a:prstGeom>
              <a:blipFill>
                <a:blip r:embed="rId25"/>
                <a:stretch>
                  <a:fillRect l="-4134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AE9EDFB1-1DC6-4133-B2E1-E133D0A7D9F5}"/>
              </a:ext>
            </a:extLst>
          </p:cNvPr>
          <p:cNvCxnSpPr>
            <a:cxnSpLocks/>
          </p:cNvCxnSpPr>
          <p:nvPr/>
        </p:nvCxnSpPr>
        <p:spPr>
          <a:xfrm>
            <a:off x="8862258" y="4310403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B9587C35-B67C-4CE5-AAEC-2A4460EBDC18}"/>
              </a:ext>
            </a:extLst>
          </p:cNvPr>
          <p:cNvCxnSpPr>
            <a:cxnSpLocks/>
          </p:cNvCxnSpPr>
          <p:nvPr/>
        </p:nvCxnSpPr>
        <p:spPr>
          <a:xfrm rot="2700000">
            <a:off x="7443776" y="3724382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F49F6BA7-CC96-4FD3-A9D4-48232AB19F3F}"/>
              </a:ext>
            </a:extLst>
          </p:cNvPr>
          <p:cNvCxnSpPr>
            <a:cxnSpLocks/>
          </p:cNvCxnSpPr>
          <p:nvPr/>
        </p:nvCxnSpPr>
        <p:spPr>
          <a:xfrm rot="18900000" flipV="1">
            <a:off x="7475859" y="4925841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BA9A76F5-4190-4421-8188-B70B1818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41" y="2572700"/>
            <a:ext cx="1194193" cy="119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「打叉 png」的圖片搜尋結果">
            <a:extLst>
              <a:ext uri="{FF2B5EF4-FFF2-40B4-BE49-F238E27FC236}">
                <a16:creationId xmlns:a16="http://schemas.microsoft.com/office/drawing/2014/main" id="{81BDAB1B-6657-4C14-A1A0-70EB2ABAD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54" y="3146026"/>
            <a:ext cx="857938" cy="8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17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𝒴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4777027" y="1486241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as close as possible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8" name="直線接點 37"/>
          <p:cNvCxnSpPr>
            <a:cxnSpLocks/>
          </p:cNvCxnSpPr>
          <p:nvPr/>
        </p:nvCxnSpPr>
        <p:spPr>
          <a:xfrm flipV="1">
            <a:off x="2420938" y="1948960"/>
            <a:ext cx="7358924" cy="67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2461721" y="1946411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cxnSpLocks/>
          </p:cNvCxnSpPr>
          <p:nvPr/>
        </p:nvCxnSpPr>
        <p:spPr>
          <a:xfrm>
            <a:off x="9771061" y="1948961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765E40C-EA04-4597-995E-B152F1876044}"/>
              </a:ext>
            </a:extLst>
          </p:cNvPr>
          <p:cNvSpPr txBox="1"/>
          <p:nvPr/>
        </p:nvSpPr>
        <p:spPr>
          <a:xfrm>
            <a:off x="4777027" y="1910686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Cycle consistency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4956E16A-3AB4-4091-8D8D-F4ADE8D9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200" y="2470204"/>
            <a:ext cx="1015043" cy="104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1CF44BD0-0375-4945-9FA5-CE2161CCD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342" y="2515980"/>
            <a:ext cx="1015043" cy="104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6649CA58-5EC8-4428-AE39-48285F4E42A7}"/>
              </a:ext>
            </a:extLst>
          </p:cNvPr>
          <p:cNvCxnSpPr>
            <a:cxnSpLocks/>
          </p:cNvCxnSpPr>
          <p:nvPr/>
        </p:nvCxnSpPr>
        <p:spPr>
          <a:xfrm>
            <a:off x="3026098" y="3019013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FA9BF4E-4F8F-4FE5-8D45-0DD08D8AC2C0}"/>
              </a:ext>
            </a:extLst>
          </p:cNvPr>
          <p:cNvCxnSpPr>
            <a:cxnSpLocks/>
          </p:cNvCxnSpPr>
          <p:nvPr/>
        </p:nvCxnSpPr>
        <p:spPr>
          <a:xfrm>
            <a:off x="4853525" y="3019013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F10333E4-10B6-44B5-8B3E-5B564792E0B0}"/>
              </a:ext>
            </a:extLst>
          </p:cNvPr>
          <p:cNvCxnSpPr>
            <a:cxnSpLocks/>
          </p:cNvCxnSpPr>
          <p:nvPr/>
        </p:nvCxnSpPr>
        <p:spPr>
          <a:xfrm>
            <a:off x="6923142" y="3030131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1125DBBF-1C71-4BBF-A718-FA6497B73C1F}"/>
              </a:ext>
            </a:extLst>
          </p:cNvPr>
          <p:cNvCxnSpPr>
            <a:cxnSpLocks/>
          </p:cNvCxnSpPr>
          <p:nvPr/>
        </p:nvCxnSpPr>
        <p:spPr>
          <a:xfrm>
            <a:off x="8598587" y="3030131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7E96F87-C3C5-4193-A962-86333BDD80C2}"/>
                  </a:ext>
                </a:extLst>
              </p:cNvPr>
              <p:cNvSpPr/>
              <p:nvPr/>
            </p:nvSpPr>
            <p:spPr>
              <a:xfrm>
                <a:off x="7405719" y="4090655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7E96F87-C3C5-4193-A962-86333BDD8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19" y="4090655"/>
                <a:ext cx="859865" cy="8295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C231842F-3C3A-47A9-AC56-C2799A470FB2}"/>
              </a:ext>
            </a:extLst>
          </p:cNvPr>
          <p:cNvSpPr txBox="1"/>
          <p:nvPr/>
        </p:nvSpPr>
        <p:spPr>
          <a:xfrm>
            <a:off x="8788269" y="4247377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scalar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32E8955D-ECD9-4047-AB8F-BFFFC757BAEC}"/>
                  </a:ext>
                </a:extLst>
              </p:cNvPr>
              <p:cNvSpPr txBox="1"/>
              <p:nvPr/>
            </p:nvSpPr>
            <p:spPr>
              <a:xfrm>
                <a:off x="7405719" y="4971475"/>
                <a:ext cx="23624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Input image belongs to domain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or not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32E8955D-ECD9-4047-AB8F-BFFFC757B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19" y="4971475"/>
                <a:ext cx="2362469" cy="1200329"/>
              </a:xfrm>
              <a:prstGeom prst="rect">
                <a:avLst/>
              </a:prstGeom>
              <a:blipFill>
                <a:blip r:embed="rId6"/>
                <a:stretch>
                  <a:fillRect l="-4134" t="-4082" b="-112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F22213A-E444-46BC-8F1F-C3088932A70A}"/>
              </a:ext>
            </a:extLst>
          </p:cNvPr>
          <p:cNvCxnSpPr>
            <a:cxnSpLocks/>
          </p:cNvCxnSpPr>
          <p:nvPr/>
        </p:nvCxnSpPr>
        <p:spPr>
          <a:xfrm>
            <a:off x="8265584" y="4515699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C54E17D-5D21-4EC3-B514-4FB3EB05B23E}"/>
              </a:ext>
            </a:extLst>
          </p:cNvPr>
          <p:cNvCxnSpPr>
            <a:cxnSpLocks/>
          </p:cNvCxnSpPr>
          <p:nvPr/>
        </p:nvCxnSpPr>
        <p:spPr>
          <a:xfrm rot="2700000">
            <a:off x="6847102" y="3929678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E3CED76B-B424-47AB-B468-C76CE0E224C0}"/>
              </a:ext>
            </a:extLst>
          </p:cNvPr>
          <p:cNvCxnSpPr>
            <a:cxnSpLocks/>
          </p:cNvCxnSpPr>
          <p:nvPr/>
        </p:nvCxnSpPr>
        <p:spPr>
          <a:xfrm rot="18900000" flipV="1">
            <a:off x="6879185" y="5131137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84DB69F6-30EB-4B0B-8AED-9013F8D8AE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23" y="4956145"/>
            <a:ext cx="896369" cy="896369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19EBBD5-59F2-412F-AD89-F3AAE4170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15" y="4952095"/>
            <a:ext cx="896369" cy="896369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44D68770-0030-4413-BD8C-99336963AC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90" y="4942180"/>
            <a:ext cx="896369" cy="896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DCC04769-E562-43F9-B548-80601B2777D2}"/>
                  </a:ext>
                </a:extLst>
              </p:cNvPr>
              <p:cNvSpPr txBox="1"/>
              <p:nvPr/>
            </p:nvSpPr>
            <p:spPr>
              <a:xfrm>
                <a:off x="4176328" y="5904533"/>
                <a:ext cx="23277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DCC04769-E562-43F9-B548-80601B277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328" y="5904533"/>
                <a:ext cx="2327726" cy="461665"/>
              </a:xfrm>
              <a:prstGeom prst="rect">
                <a:avLst/>
              </a:prstGeom>
              <a:blipFill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 descr="「新八」的圖片搜尋結果">
            <a:extLst>
              <a:ext uri="{FF2B5EF4-FFF2-40B4-BE49-F238E27FC236}">
                <a16:creationId xmlns:a16="http://schemas.microsoft.com/office/drawing/2014/main" id="{5E50AB36-94B2-4A36-903D-24E32E2F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74" y="2377558"/>
            <a:ext cx="989866" cy="13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6C71F349-2A9B-4614-84B0-91AB398C2F78}"/>
              </a:ext>
            </a:extLst>
          </p:cNvPr>
          <p:cNvSpPr txBox="1"/>
          <p:nvPr/>
        </p:nvSpPr>
        <p:spPr>
          <a:xfrm>
            <a:off x="3804138" y="3718776"/>
            <a:ext cx="3078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“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Related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” to input, so possible to reconstruct 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485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46" y="2558246"/>
                <a:ext cx="113138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𝒴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04" y="2552837"/>
                <a:ext cx="113138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4777027" y="1486241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as close as possible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8" name="直線接點 37"/>
          <p:cNvCxnSpPr>
            <a:cxnSpLocks/>
          </p:cNvCxnSpPr>
          <p:nvPr/>
        </p:nvCxnSpPr>
        <p:spPr>
          <a:xfrm flipV="1">
            <a:off x="2420938" y="1948960"/>
            <a:ext cx="7358924" cy="676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2461721" y="1946411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cxnSpLocks/>
          </p:cNvCxnSpPr>
          <p:nvPr/>
        </p:nvCxnSpPr>
        <p:spPr>
          <a:xfrm>
            <a:off x="9771061" y="1948961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圖片 47">
            <a:extLst>
              <a:ext uri="{FF2B5EF4-FFF2-40B4-BE49-F238E27FC236}">
                <a16:creationId xmlns:a16="http://schemas.microsoft.com/office/drawing/2014/main" id="{4956E16A-3AB4-4091-8D8D-F4ADE8D9B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200" y="2470204"/>
            <a:ext cx="1015043" cy="104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1CF44BD0-0375-4945-9FA5-CE2161CCD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342" y="2515980"/>
            <a:ext cx="1015043" cy="1042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6649CA58-5EC8-4428-AE39-48285F4E42A7}"/>
              </a:ext>
            </a:extLst>
          </p:cNvPr>
          <p:cNvCxnSpPr>
            <a:cxnSpLocks/>
          </p:cNvCxnSpPr>
          <p:nvPr/>
        </p:nvCxnSpPr>
        <p:spPr>
          <a:xfrm>
            <a:off x="3026098" y="3019013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8FA9BF4E-4F8F-4FE5-8D45-0DD08D8AC2C0}"/>
              </a:ext>
            </a:extLst>
          </p:cNvPr>
          <p:cNvCxnSpPr>
            <a:cxnSpLocks/>
          </p:cNvCxnSpPr>
          <p:nvPr/>
        </p:nvCxnSpPr>
        <p:spPr>
          <a:xfrm>
            <a:off x="4853525" y="3019013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F10333E4-10B6-44B5-8B3E-5B564792E0B0}"/>
              </a:ext>
            </a:extLst>
          </p:cNvPr>
          <p:cNvCxnSpPr>
            <a:cxnSpLocks/>
          </p:cNvCxnSpPr>
          <p:nvPr/>
        </p:nvCxnSpPr>
        <p:spPr>
          <a:xfrm>
            <a:off x="6923142" y="3030131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1125DBBF-1C71-4BBF-A718-FA6497B73C1F}"/>
              </a:ext>
            </a:extLst>
          </p:cNvPr>
          <p:cNvCxnSpPr>
            <a:cxnSpLocks/>
          </p:cNvCxnSpPr>
          <p:nvPr/>
        </p:nvCxnSpPr>
        <p:spPr>
          <a:xfrm>
            <a:off x="8598587" y="3030131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7E96F87-C3C5-4193-A962-86333BDD80C2}"/>
                  </a:ext>
                </a:extLst>
              </p:cNvPr>
              <p:cNvSpPr/>
              <p:nvPr/>
            </p:nvSpPr>
            <p:spPr>
              <a:xfrm>
                <a:off x="7405719" y="4090655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7E96F87-C3C5-4193-A962-86333BDD8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719" y="4090655"/>
                <a:ext cx="859865" cy="829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C231842F-3C3A-47A9-AC56-C2799A470FB2}"/>
              </a:ext>
            </a:extLst>
          </p:cNvPr>
          <p:cNvSpPr txBox="1"/>
          <p:nvPr/>
        </p:nvSpPr>
        <p:spPr>
          <a:xfrm>
            <a:off x="8788269" y="4247377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scalar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F22213A-E444-46BC-8F1F-C3088932A70A}"/>
              </a:ext>
            </a:extLst>
          </p:cNvPr>
          <p:cNvCxnSpPr>
            <a:cxnSpLocks/>
          </p:cNvCxnSpPr>
          <p:nvPr/>
        </p:nvCxnSpPr>
        <p:spPr>
          <a:xfrm>
            <a:off x="8265584" y="4515699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C54E17D-5D21-4EC3-B514-4FB3EB05B23E}"/>
              </a:ext>
            </a:extLst>
          </p:cNvPr>
          <p:cNvCxnSpPr>
            <a:cxnSpLocks/>
          </p:cNvCxnSpPr>
          <p:nvPr/>
        </p:nvCxnSpPr>
        <p:spPr>
          <a:xfrm rot="2700000">
            <a:off x="6847102" y="3929678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BB0BD5F-E762-4A4C-966F-D030E3CB44D5}"/>
              </a:ext>
            </a:extLst>
          </p:cNvPr>
          <p:cNvCxnSpPr>
            <a:cxnSpLocks/>
          </p:cNvCxnSpPr>
          <p:nvPr/>
        </p:nvCxnSpPr>
        <p:spPr>
          <a:xfrm>
            <a:off x="2470797" y="6588231"/>
            <a:ext cx="7361308" cy="311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A893AF3B-E7AD-456B-A233-C50D9ECFFC94}"/>
              </a:ext>
            </a:extLst>
          </p:cNvPr>
          <p:cNvCxnSpPr>
            <a:cxnSpLocks/>
          </p:cNvCxnSpPr>
          <p:nvPr/>
        </p:nvCxnSpPr>
        <p:spPr>
          <a:xfrm flipV="1">
            <a:off x="2455699" y="6307893"/>
            <a:ext cx="0" cy="280338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1BB6875-C421-4783-9121-938B65877084}"/>
                  </a:ext>
                </a:extLst>
              </p:cNvPr>
              <p:cNvSpPr/>
              <p:nvPr/>
            </p:nvSpPr>
            <p:spPr>
              <a:xfrm>
                <a:off x="4450407" y="403264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1BB6875-C421-4783-9121-938B65877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407" y="4032640"/>
                <a:ext cx="859865" cy="829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E61A94F-D3A3-4D4D-AC5C-62F8429E74E0}"/>
                  </a:ext>
                </a:extLst>
              </p:cNvPr>
              <p:cNvSpPr txBox="1"/>
              <p:nvPr/>
            </p:nvSpPr>
            <p:spPr>
              <a:xfrm>
                <a:off x="1692672" y="4009786"/>
                <a:ext cx="23624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zh-TW" sz="2400" dirty="0">
                    <a:latin typeface="Calibri" panose="020F0502020204030204"/>
                    <a:ea typeface="新細明體" panose="02020500000000000000" pitchFamily="18" charset="-120"/>
                  </a:rPr>
                  <a:t>scalar: belongs to </a:t>
                </a:r>
                <a:r>
                  <a:rPr lang="en-US" altLang="zh-TW" sz="2400" dirty="0"/>
                  <a:t>domain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altLang="zh-TW" sz="2400" dirty="0">
                    <a:latin typeface="Calibri" panose="020F0502020204030204"/>
                    <a:ea typeface="新細明體" panose="02020500000000000000" pitchFamily="18" charset="-120"/>
                  </a:rPr>
                  <a:t>or not</a:t>
                </a:r>
                <a:endParaRPr lang="zh-TW" altLang="en-US" sz="2400" dirty="0"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2E61A94F-D3A3-4D4D-AC5C-62F8429E7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672" y="4009786"/>
                <a:ext cx="2362469" cy="830997"/>
              </a:xfrm>
              <a:prstGeom prst="rect">
                <a:avLst/>
              </a:prstGeom>
              <a:blipFill>
                <a:blip r:embed="rId8"/>
                <a:stretch>
                  <a:fillRect l="-4134" t="-5882" r="-5943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9375D5CC-B53B-4804-B06F-1AF05C9E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15" y="5164818"/>
            <a:ext cx="1131383" cy="11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9CD432-1802-4CAD-B4F4-DE355F3238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2694" y="5208660"/>
            <a:ext cx="1029256" cy="1053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6" name="Picture 2" descr="「新八」的圖片搜尋結果">
            <a:extLst>
              <a:ext uri="{FF2B5EF4-FFF2-40B4-BE49-F238E27FC236}">
                <a16:creationId xmlns:a16="http://schemas.microsoft.com/office/drawing/2014/main" id="{DF3674A3-5F8C-4FEE-9759-2E8998068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74" y="2377558"/>
            <a:ext cx="989866" cy="13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FB6B0847-B12B-42EA-AF8E-57B9F86E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297" y="5222569"/>
            <a:ext cx="1131383" cy="11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5258FF98-BD93-43E2-9F6A-33C5255401D4}"/>
                  </a:ext>
                </a:extLst>
              </p:cNvPr>
              <p:cNvSpPr/>
              <p:nvPr/>
            </p:nvSpPr>
            <p:spPr>
              <a:xfrm>
                <a:off x="3718872" y="5250009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𝒴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5258FF98-BD93-43E2-9F6A-33C525540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872" y="5250009"/>
                <a:ext cx="1131382" cy="9456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AC4E5C8-193D-4E5A-874C-00AF96D0C2CD}"/>
                  </a:ext>
                </a:extLst>
              </p:cNvPr>
              <p:cNvSpPr/>
              <p:nvPr/>
            </p:nvSpPr>
            <p:spPr>
              <a:xfrm>
                <a:off x="7496851" y="53146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TW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zh-TW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𝒴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AC4E5C8-193D-4E5A-874C-00AF96D0C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51" y="5314645"/>
                <a:ext cx="1131382" cy="9456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8F59B607-CF3F-4EA8-8A3C-F01377937513}"/>
              </a:ext>
            </a:extLst>
          </p:cNvPr>
          <p:cNvCxnSpPr>
            <a:cxnSpLocks/>
          </p:cNvCxnSpPr>
          <p:nvPr/>
        </p:nvCxnSpPr>
        <p:spPr>
          <a:xfrm>
            <a:off x="8649732" y="5785821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82D2D013-4F42-4358-8C85-693B09B05DCE}"/>
              </a:ext>
            </a:extLst>
          </p:cNvPr>
          <p:cNvCxnSpPr>
            <a:cxnSpLocks/>
          </p:cNvCxnSpPr>
          <p:nvPr/>
        </p:nvCxnSpPr>
        <p:spPr>
          <a:xfrm>
            <a:off x="6857322" y="5785821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AF44EA45-FB4A-4C1A-A841-C83A3FD42D41}"/>
              </a:ext>
            </a:extLst>
          </p:cNvPr>
          <p:cNvCxnSpPr>
            <a:cxnSpLocks/>
          </p:cNvCxnSpPr>
          <p:nvPr/>
        </p:nvCxnSpPr>
        <p:spPr>
          <a:xfrm>
            <a:off x="3042140" y="5769779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4E7E5A7D-5713-420D-940D-E831E038F8F4}"/>
              </a:ext>
            </a:extLst>
          </p:cNvPr>
          <p:cNvCxnSpPr>
            <a:cxnSpLocks/>
          </p:cNvCxnSpPr>
          <p:nvPr/>
        </p:nvCxnSpPr>
        <p:spPr>
          <a:xfrm>
            <a:off x="4964018" y="5769779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F242E4A5-487F-48ED-B2A9-6C17D3CA29DB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3972310" y="4447429"/>
            <a:ext cx="4780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18D040BF-3CC5-4FE9-9DD5-E50222171D0E}"/>
              </a:ext>
            </a:extLst>
          </p:cNvPr>
          <p:cNvSpPr txBox="1"/>
          <p:nvPr/>
        </p:nvSpPr>
        <p:spPr>
          <a:xfrm>
            <a:off x="4777027" y="1910686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Cycle consistency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563694E8-6DB0-4328-815B-18CF34FBE8E3}"/>
              </a:ext>
            </a:extLst>
          </p:cNvPr>
          <p:cNvCxnSpPr>
            <a:cxnSpLocks/>
          </p:cNvCxnSpPr>
          <p:nvPr/>
        </p:nvCxnSpPr>
        <p:spPr>
          <a:xfrm flipV="1">
            <a:off x="9827987" y="6312683"/>
            <a:ext cx="0" cy="280338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329ABF7D-0267-43F8-BF7D-C59F34BBC7CB}"/>
              </a:ext>
            </a:extLst>
          </p:cNvPr>
          <p:cNvCxnSpPr>
            <a:cxnSpLocks/>
          </p:cNvCxnSpPr>
          <p:nvPr/>
        </p:nvCxnSpPr>
        <p:spPr>
          <a:xfrm rot="2700000" flipH="1" flipV="1">
            <a:off x="5362689" y="4894020"/>
            <a:ext cx="596523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49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論文筆記StarGAN-Unified Generative Adversarial Networks for Multi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16" y="168260"/>
            <a:ext cx="4398979" cy="2501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B3EBCE2-8C18-4930-93FB-F0119A035293}"/>
              </a:ext>
            </a:extLst>
          </p:cNvPr>
          <p:cNvSpPr txBox="1"/>
          <p:nvPr/>
        </p:nvSpPr>
        <p:spPr>
          <a:xfrm>
            <a:off x="2021306" y="1660174"/>
            <a:ext cx="3500620" cy="37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https://arxiv.org/abs/1711.09020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B13FA6-C44C-4CD7-A0FD-8FD2AE475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22" y="3036843"/>
            <a:ext cx="8797956" cy="35033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E929DCE-EE65-4D12-AAE7-9718AF1565EE}"/>
              </a:ext>
            </a:extLst>
          </p:cNvPr>
          <p:cNvSpPr txBox="1"/>
          <p:nvPr/>
        </p:nvSpPr>
        <p:spPr>
          <a:xfrm>
            <a:off x="2021307" y="1078525"/>
            <a:ext cx="232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 err="1"/>
              <a:t>StarGAN</a:t>
            </a:r>
            <a:endParaRPr lang="zh-TW" alt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61609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998CD3-B0FF-4C5D-9051-2E53E72DF95C}"/>
              </a:ext>
            </a:extLst>
          </p:cNvPr>
          <p:cNvSpPr/>
          <p:nvPr/>
        </p:nvSpPr>
        <p:spPr>
          <a:xfrm>
            <a:off x="6739689" y="155206"/>
            <a:ext cx="3466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hlinkClick r:id="rId3"/>
              </a:rPr>
              <a:t>https://selfie2anime.com/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25ED083-AD8A-4517-AF50-957074765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02" y="3953690"/>
            <a:ext cx="2592998" cy="259299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C52FD8E-C814-48AD-B89E-702FA3367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02" y="1138653"/>
            <a:ext cx="2549926" cy="254992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AC37D2C-606C-40BB-B9BF-A220793C1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999" y="1138653"/>
            <a:ext cx="3032933" cy="254992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A25A2F6-FE61-49BA-9978-EA54CC6E8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000" y="3905766"/>
            <a:ext cx="3032934" cy="2640922"/>
          </a:xfrm>
          <a:prstGeom prst="rect">
            <a:avLst/>
          </a:prstGeom>
        </p:spPr>
      </p:pic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23F209C1-F4A4-421F-A1F0-6044229E7F4E}"/>
              </a:ext>
            </a:extLst>
          </p:cNvPr>
          <p:cNvSpPr/>
          <p:nvPr/>
        </p:nvSpPr>
        <p:spPr>
          <a:xfrm>
            <a:off x="6096000" y="2133600"/>
            <a:ext cx="673100" cy="736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A8F6F7ED-4FD8-4F41-AF12-941C7B7E2746}"/>
              </a:ext>
            </a:extLst>
          </p:cNvPr>
          <p:cNvSpPr/>
          <p:nvPr/>
        </p:nvSpPr>
        <p:spPr>
          <a:xfrm>
            <a:off x="6096000" y="4857927"/>
            <a:ext cx="673100" cy="736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E7D9B5C8-88FD-489F-9260-74EA1F046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8018" y="118884"/>
            <a:ext cx="4534533" cy="87642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A205B4-D151-4F32-9F60-FE69EA2D53B6}"/>
              </a:ext>
            </a:extLst>
          </p:cNvPr>
          <p:cNvSpPr txBox="1"/>
          <p:nvPr/>
        </p:nvSpPr>
        <p:spPr>
          <a:xfrm>
            <a:off x="6739689" y="5539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https://arxiv.org/abs/1907.10830</a:t>
            </a:r>
          </a:p>
        </p:txBody>
      </p:sp>
    </p:spTree>
    <p:extLst>
      <p:ext uri="{BB962C8B-B14F-4D97-AF65-F5344CB8AC3E}">
        <p14:creationId xmlns:p14="http://schemas.microsoft.com/office/powerpoint/2010/main" val="245064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14851-76B5-4A0C-BEDC-A68DEB2A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AA74AF-5DE4-419F-8052-69B10F53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https://speech.ee.ntu.edu.tw/~hylee/ml/ml2021-course-data/gan_v10.pptx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004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7C0EE0-BD7B-429B-96F7-9CB94159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為什麼需要分布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11629-F9BF-423F-AD1B-8CEF69339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為了要讓機器富有</a:t>
            </a:r>
            <a:r>
              <a:rPr lang="en-US" altLang="zh-TW" dirty="0"/>
              <a:t>’</a:t>
            </a:r>
            <a:r>
              <a:rPr lang="zh-TW" altLang="en-US" dirty="0"/>
              <a:t>創造力</a:t>
            </a:r>
            <a:r>
              <a:rPr lang="en-US" altLang="zh-TW" dirty="0"/>
              <a:t>’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0B868AB-D8A6-4A2C-90B1-166AA09CF22E}"/>
              </a:ext>
            </a:extLst>
          </p:cNvPr>
          <p:cNvSpPr/>
          <p:nvPr/>
        </p:nvSpPr>
        <p:spPr>
          <a:xfrm>
            <a:off x="4925089" y="3079038"/>
            <a:ext cx="1557718" cy="896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5BAA23E-27FB-458A-96B4-FF0D6CB61F96}"/>
              </a:ext>
            </a:extLst>
          </p:cNvPr>
          <p:cNvCxnSpPr>
            <a:cxnSpLocks/>
          </p:cNvCxnSpPr>
          <p:nvPr/>
        </p:nvCxnSpPr>
        <p:spPr>
          <a:xfrm>
            <a:off x="4332361" y="3531438"/>
            <a:ext cx="5491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F530F1-90CB-4A6A-99A3-A2C11694D6A6}"/>
              </a:ext>
            </a:extLst>
          </p:cNvPr>
          <p:cNvSpPr txBox="1"/>
          <p:nvPr/>
        </p:nvSpPr>
        <p:spPr>
          <a:xfrm>
            <a:off x="2036534" y="3130455"/>
            <a:ext cx="222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Character </a:t>
            </a:r>
          </a:p>
          <a:p>
            <a:pPr algn="r"/>
            <a:r>
              <a:rPr lang="en-US" altLang="zh-TW" sz="2400" dirty="0"/>
              <a:t>with red eyes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82B06B-38EA-4750-9EB8-D4B4C92FF0C1}"/>
              </a:ext>
            </a:extLst>
          </p:cNvPr>
          <p:cNvSpPr txBox="1"/>
          <p:nvPr/>
        </p:nvSpPr>
        <p:spPr>
          <a:xfrm>
            <a:off x="2036534" y="2424179"/>
            <a:ext cx="155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Drawing </a:t>
            </a:r>
            <a:endParaRPr lang="zh-TW" altLang="en-US" sz="2800" b="1" i="1" u="sng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E5C25C-A9B3-4955-9DB7-FBBE97C0CCDB}"/>
              </a:ext>
            </a:extLst>
          </p:cNvPr>
          <p:cNvSpPr txBox="1"/>
          <p:nvPr/>
        </p:nvSpPr>
        <p:spPr>
          <a:xfrm>
            <a:off x="2109104" y="4354977"/>
            <a:ext cx="155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Chatbot </a:t>
            </a:r>
            <a:endParaRPr lang="zh-TW" altLang="en-US" sz="2800" b="1" i="1" u="sng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125959E-573D-4B50-801E-4B3ACD267C11}"/>
              </a:ext>
            </a:extLst>
          </p:cNvPr>
          <p:cNvCxnSpPr>
            <a:cxnSpLocks/>
          </p:cNvCxnSpPr>
          <p:nvPr/>
        </p:nvCxnSpPr>
        <p:spPr>
          <a:xfrm>
            <a:off x="6502249" y="3538696"/>
            <a:ext cx="5491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C7B8D9BB-838F-4674-9973-A4F90D11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052" y="2823135"/>
            <a:ext cx="1412089" cy="141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獵人暗黑大陸篇大綱（至380話）--等了多年，酷拉皮卡終於當上主角@ 亞特的動漫花園:: 痞客邦::">
            <a:extLst>
              <a:ext uri="{FF2B5EF4-FFF2-40B4-BE49-F238E27FC236}">
                <a16:creationId xmlns:a16="http://schemas.microsoft.com/office/drawing/2014/main" id="{650A20CE-5491-452E-AB17-2A26458A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095" y="2823135"/>
            <a:ext cx="1643760" cy="141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3230CD0-4216-45F3-A8F5-CB8C8479B2DC}"/>
              </a:ext>
            </a:extLst>
          </p:cNvPr>
          <p:cNvSpPr/>
          <p:nvPr/>
        </p:nvSpPr>
        <p:spPr>
          <a:xfrm>
            <a:off x="4939603" y="5016769"/>
            <a:ext cx="1557718" cy="896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953E720-85DE-43C1-BC3A-90343733CFC4}"/>
              </a:ext>
            </a:extLst>
          </p:cNvPr>
          <p:cNvCxnSpPr>
            <a:cxnSpLocks/>
          </p:cNvCxnSpPr>
          <p:nvPr/>
        </p:nvCxnSpPr>
        <p:spPr>
          <a:xfrm>
            <a:off x="4346875" y="5469169"/>
            <a:ext cx="5491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9B3D595-5D3B-438D-AF81-0F8640FA8863}"/>
              </a:ext>
            </a:extLst>
          </p:cNvPr>
          <p:cNvSpPr txBox="1"/>
          <p:nvPr/>
        </p:nvSpPr>
        <p:spPr>
          <a:xfrm>
            <a:off x="2312306" y="5068186"/>
            <a:ext cx="2223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你知道竣凱是誰嗎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4D7FCA-47A6-4EC8-9A98-06D0730BF076}"/>
              </a:ext>
            </a:extLst>
          </p:cNvPr>
          <p:cNvCxnSpPr>
            <a:cxnSpLocks/>
          </p:cNvCxnSpPr>
          <p:nvPr/>
        </p:nvCxnSpPr>
        <p:spPr>
          <a:xfrm flipV="1">
            <a:off x="6516764" y="5181601"/>
            <a:ext cx="450093" cy="2948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8A10119-86A9-4D09-9BCD-A22B5EB72F32}"/>
              </a:ext>
            </a:extLst>
          </p:cNvPr>
          <p:cNvCxnSpPr>
            <a:cxnSpLocks/>
          </p:cNvCxnSpPr>
          <p:nvPr/>
        </p:nvCxnSpPr>
        <p:spPr>
          <a:xfrm>
            <a:off x="6511836" y="5531868"/>
            <a:ext cx="450093" cy="2948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BFC1825-56C4-423C-B03A-9E5ABDEE6412}"/>
              </a:ext>
            </a:extLst>
          </p:cNvPr>
          <p:cNvSpPr txBox="1"/>
          <p:nvPr/>
        </p:nvSpPr>
        <p:spPr>
          <a:xfrm>
            <a:off x="7049990" y="4878198"/>
            <a:ext cx="303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他是碩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98F657E-41C3-4DF7-A8D5-FC85733A18B5}"/>
              </a:ext>
            </a:extLst>
          </p:cNvPr>
          <p:cNvSpPr txBox="1"/>
          <p:nvPr/>
        </p:nvSpPr>
        <p:spPr>
          <a:xfrm>
            <a:off x="7035476" y="5628215"/>
            <a:ext cx="3545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他是一個男生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D49E4E-E2F0-487C-B74E-9211000E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F81B45-3D0D-4B58-9F84-E99D72DAF584}"/>
              </a:ext>
            </a:extLst>
          </p:cNvPr>
          <p:cNvSpPr txBox="1"/>
          <p:nvPr/>
        </p:nvSpPr>
        <p:spPr>
          <a:xfrm>
            <a:off x="5537200" y="1404159"/>
            <a:ext cx="513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(The same input has different outputs.)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333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15" grpId="0" animBg="1"/>
      <p:bldP spid="17" grpId="0"/>
      <p:bldP spid="21" grpId="0"/>
      <p:bldP spid="2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2EBB7AD-C39D-4360-BF7F-C6C56097F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Generative Adversarial Network 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C36E5E2-8208-4D05-BB11-062C08C85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45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7DA60BA-2D64-40E7-AE98-F0974D40B983}"/>
              </a:ext>
            </a:extLst>
          </p:cNvPr>
          <p:cNvSpPr/>
          <p:nvPr/>
        </p:nvSpPr>
        <p:spPr>
          <a:xfrm>
            <a:off x="1882261" y="199405"/>
            <a:ext cx="3358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altLang="zh-TW" sz="3200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All Kinds of GAN …</a:t>
            </a:r>
            <a:endParaRPr lang="zh-TW" altLang="en-US" sz="3200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6C5796-9F19-488F-88FF-4A8DD0B3A16E}"/>
              </a:ext>
            </a:extLst>
          </p:cNvPr>
          <p:cNvSpPr/>
          <p:nvPr/>
        </p:nvSpPr>
        <p:spPr>
          <a:xfrm>
            <a:off x="5449932" y="307125"/>
            <a:ext cx="5045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https://github.com/hindupuravinash/the-gan-zoo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00BFDEC-2B7F-40CB-8E6E-F0F1BE570961}"/>
              </a:ext>
            </a:extLst>
          </p:cNvPr>
          <p:cNvGrpSpPr/>
          <p:nvPr/>
        </p:nvGrpSpPr>
        <p:grpSpPr>
          <a:xfrm>
            <a:off x="2368072" y="1117077"/>
            <a:ext cx="1299508" cy="4430892"/>
            <a:chOff x="1008574" y="1143966"/>
            <a:chExt cx="1299508" cy="4430892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93082C0-9779-4061-976C-0F028B109B39}"/>
                </a:ext>
              </a:extLst>
            </p:cNvPr>
            <p:cNvSpPr txBox="1"/>
            <p:nvPr/>
          </p:nvSpPr>
          <p:spPr>
            <a:xfrm>
              <a:off x="1008574" y="1143966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GAN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E067123-9A3A-49DB-9178-EC50064BE1AF}"/>
                </a:ext>
              </a:extLst>
            </p:cNvPr>
            <p:cNvSpPr txBox="1"/>
            <p:nvPr/>
          </p:nvSpPr>
          <p:spPr>
            <a:xfrm>
              <a:off x="1008574" y="158877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ACGAN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49EB0DF-E840-4EE1-9B5F-D4F006380399}"/>
                </a:ext>
              </a:extLst>
            </p:cNvPr>
            <p:cNvSpPr txBox="1"/>
            <p:nvPr/>
          </p:nvSpPr>
          <p:spPr>
            <a:xfrm>
              <a:off x="1008574" y="205978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BGAN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1E49339-7E24-49FA-9188-028D539A1E66}"/>
                </a:ext>
              </a:extLst>
            </p:cNvPr>
            <p:cNvSpPr txBox="1"/>
            <p:nvPr/>
          </p:nvSpPr>
          <p:spPr>
            <a:xfrm>
              <a:off x="1008574" y="2944533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DCGAN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18B0B4B-1252-42D8-A8C1-2122407B08AB}"/>
                </a:ext>
              </a:extLst>
            </p:cNvPr>
            <p:cNvSpPr txBox="1"/>
            <p:nvPr/>
          </p:nvSpPr>
          <p:spPr>
            <a:xfrm>
              <a:off x="1008574" y="3405564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EBGAN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EDD9D50-F178-4FCD-A2C2-C76236C042DD}"/>
                </a:ext>
              </a:extLst>
            </p:cNvPr>
            <p:cNvSpPr txBox="1"/>
            <p:nvPr/>
          </p:nvSpPr>
          <p:spPr>
            <a:xfrm>
              <a:off x="1008574" y="3850299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 err="1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fGAN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855C227-E0A4-4B32-8884-6DFA9C250E42}"/>
                </a:ext>
              </a:extLst>
            </p:cNvPr>
            <p:cNvSpPr txBox="1"/>
            <p:nvPr/>
          </p:nvSpPr>
          <p:spPr>
            <a:xfrm>
              <a:off x="1008574" y="431871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 err="1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GoGAN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9449BCF-31B0-46B7-9833-62A0D52AFF64}"/>
                </a:ext>
              </a:extLst>
            </p:cNvPr>
            <p:cNvSpPr txBox="1"/>
            <p:nvPr/>
          </p:nvSpPr>
          <p:spPr>
            <a:xfrm>
              <a:off x="1008574" y="248905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CGAN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89B8DF0-2188-481E-B890-FC74D5B68867}"/>
                </a:ext>
              </a:extLst>
            </p:cNvPr>
            <p:cNvSpPr txBox="1"/>
            <p:nvPr/>
          </p:nvSpPr>
          <p:spPr>
            <a:xfrm rot="5400000">
              <a:off x="1153410" y="4895415"/>
              <a:ext cx="835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……</a:t>
              </a:r>
              <a:endParaRPr lang="zh-TW" altLang="en-US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5D6A724-63C4-4463-94DE-E1101F4BA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57" y="962745"/>
            <a:ext cx="9689149" cy="446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C4AFA60-ACAF-4B5B-91A9-CCF82BDC2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08" y="6063497"/>
            <a:ext cx="8798185" cy="64215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118E4A5-266F-4B84-AE64-85762DB42CBE}"/>
              </a:ext>
            </a:extLst>
          </p:cNvPr>
          <p:cNvSpPr/>
          <p:nvPr/>
        </p:nvSpPr>
        <p:spPr>
          <a:xfrm>
            <a:off x="2036963" y="5601832"/>
            <a:ext cx="8350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TW" sz="1200" dirty="0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Mihaela </a:t>
            </a:r>
            <a:r>
              <a:rPr lang="en-US" altLang="zh-TW" sz="1200" dirty="0" err="1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Rosca</a:t>
            </a:r>
            <a:r>
              <a:rPr lang="en-US" altLang="zh-TW" sz="1200" dirty="0">
                <a:solidFill>
                  <a:srgbClr val="000000"/>
                </a:solidFill>
                <a:latin typeface="Lucida Grande"/>
                <a:ea typeface="新細明體" panose="02020500000000000000" pitchFamily="18" charset="-120"/>
              </a:rPr>
              <a:t>, </a:t>
            </a:r>
            <a:r>
              <a:rPr lang="en-US" altLang="zh-TW" sz="1200" dirty="0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Balaji </a:t>
            </a:r>
            <a:r>
              <a:rPr lang="en-US" altLang="zh-TW" sz="1200" dirty="0" err="1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Lakshminarayanan</a:t>
            </a:r>
            <a:r>
              <a:rPr lang="en-US" altLang="zh-TW" sz="1200" dirty="0">
                <a:solidFill>
                  <a:srgbClr val="000000"/>
                </a:solidFill>
                <a:latin typeface="Lucida Grande"/>
                <a:ea typeface="新細明體" panose="02020500000000000000" pitchFamily="18" charset="-120"/>
              </a:rPr>
              <a:t>, </a:t>
            </a:r>
            <a:r>
              <a:rPr lang="en-US" altLang="zh-TW" sz="1200" dirty="0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David </a:t>
            </a:r>
            <a:r>
              <a:rPr lang="en-US" altLang="zh-TW" sz="1200" dirty="0" err="1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Warde</a:t>
            </a:r>
            <a:r>
              <a:rPr lang="en-US" altLang="zh-TW" sz="1200" dirty="0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-Farley</a:t>
            </a:r>
            <a:r>
              <a:rPr lang="en-US" altLang="zh-TW" sz="1200" dirty="0">
                <a:solidFill>
                  <a:srgbClr val="000000"/>
                </a:solidFill>
                <a:latin typeface="Lucida Grande"/>
                <a:ea typeface="新細明體" panose="02020500000000000000" pitchFamily="18" charset="-120"/>
              </a:rPr>
              <a:t>, </a:t>
            </a:r>
            <a:r>
              <a:rPr lang="en-US" altLang="zh-TW" sz="1200" dirty="0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Shakir Mohamed, “</a:t>
            </a:r>
            <a:r>
              <a:rPr lang="en-US" altLang="zh-TW" sz="12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Variational</a:t>
            </a:r>
            <a:r>
              <a:rPr lang="en-US" altLang="zh-TW" sz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Approaches for Auto-Encoding Generative Adversarial Networks</a:t>
            </a:r>
            <a:r>
              <a:rPr lang="en-US" altLang="zh-TW" sz="1200" dirty="0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”, </a:t>
            </a:r>
            <a:r>
              <a:rPr lang="en-US" altLang="zh-TW" sz="1200" dirty="0" err="1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arXiv</a:t>
            </a:r>
            <a:r>
              <a:rPr lang="en-US" altLang="zh-TW" sz="1200" dirty="0">
                <a:solidFill>
                  <a:prstClr val="black"/>
                </a:solidFill>
                <a:latin typeface="Lucida Grande"/>
                <a:ea typeface="新細明體" panose="02020500000000000000" pitchFamily="18" charset="-120"/>
              </a:rPr>
              <a:t>, 2017</a:t>
            </a:r>
            <a:endParaRPr lang="zh-TW" altLang="en-US" sz="12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10516C-51C1-45E0-B3A4-3CE7F41F168E}"/>
              </a:ext>
            </a:extLst>
          </p:cNvPr>
          <p:cNvSpPr/>
          <p:nvPr/>
        </p:nvSpPr>
        <p:spPr>
          <a:xfrm>
            <a:off x="4166840" y="2032894"/>
            <a:ext cx="8809463" cy="2026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E31592-F359-4F7B-9C9D-E3C5CC75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7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131A1B5D-12AB-4065-AD8E-31D8C74A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53" y="4763281"/>
            <a:ext cx="1403884" cy="1384654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C06F77AC-AC5B-42AD-931E-0EB5FC499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52" y="2983540"/>
            <a:ext cx="2564797" cy="311195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Unconditional generation 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6BF8A8C-3E37-44D9-B6BD-6D17198B39B1}"/>
              </a:ext>
            </a:extLst>
          </p:cNvPr>
          <p:cNvSpPr/>
          <p:nvPr/>
        </p:nvSpPr>
        <p:spPr>
          <a:xfrm>
            <a:off x="4876538" y="3631534"/>
            <a:ext cx="1775357" cy="112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F3B18932-49AC-42A3-9882-5B65DAE00AA9}"/>
              </a:ext>
            </a:extLst>
          </p:cNvPr>
          <p:cNvCxnSpPr>
            <a:cxnSpLocks/>
          </p:cNvCxnSpPr>
          <p:nvPr/>
        </p:nvCxnSpPr>
        <p:spPr>
          <a:xfrm>
            <a:off x="4040145" y="3081401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93BA65E-13B1-45DC-A8C1-B98E40D925D3}"/>
              </a:ext>
            </a:extLst>
          </p:cNvPr>
          <p:cNvCxnSpPr>
            <a:cxnSpLocks/>
          </p:cNvCxnSpPr>
          <p:nvPr/>
        </p:nvCxnSpPr>
        <p:spPr>
          <a:xfrm>
            <a:off x="6738543" y="4195183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2D0BAA9-2E4A-4DDA-B532-0A0B1618083B}"/>
              </a:ext>
            </a:extLst>
          </p:cNvPr>
          <p:cNvGrpSpPr/>
          <p:nvPr/>
        </p:nvGrpSpPr>
        <p:grpSpPr>
          <a:xfrm>
            <a:off x="3201349" y="5407722"/>
            <a:ext cx="407932" cy="570546"/>
            <a:chOff x="4514434" y="1884736"/>
            <a:chExt cx="407932" cy="570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438F61D-C9DD-411E-872E-FC5505107237}"/>
                    </a:ext>
                  </a:extLst>
                </p:cNvPr>
                <p:cNvSpPr txBox="1"/>
                <p:nvPr/>
              </p:nvSpPr>
              <p:spPr>
                <a:xfrm>
                  <a:off x="4514434" y="1993617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438F61D-C9DD-411E-872E-FC5505107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434" y="1993617"/>
                  <a:ext cx="407932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2AB3E28C-4476-49F1-B5AB-EC47D4EFEDD8}"/>
                </a:ext>
              </a:extLst>
            </p:cNvPr>
            <p:cNvSpPr/>
            <p:nvPr/>
          </p:nvSpPr>
          <p:spPr>
            <a:xfrm>
              <a:off x="4608344" y="1884736"/>
              <a:ext cx="209550" cy="20955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zh-TW" altLang="en-US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3663F51-6666-4FC6-A370-CA15E8F1F95F}"/>
                  </a:ext>
                </a:extLst>
              </p:cNvPr>
              <p:cNvSpPr txBox="1"/>
              <p:nvPr/>
            </p:nvSpPr>
            <p:spPr>
              <a:xfrm>
                <a:off x="7504266" y="3944872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3663F51-6666-4FC6-A370-CA15E8F1F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66" y="3944872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橢圓 47">
            <a:extLst>
              <a:ext uri="{FF2B5EF4-FFF2-40B4-BE49-F238E27FC236}">
                <a16:creationId xmlns:a16="http://schemas.microsoft.com/office/drawing/2014/main" id="{6DFAE11D-0E11-4388-978D-614441B9ABA9}"/>
              </a:ext>
            </a:extLst>
          </p:cNvPr>
          <p:cNvSpPr/>
          <p:nvPr/>
        </p:nvSpPr>
        <p:spPr>
          <a:xfrm>
            <a:off x="8043013" y="4089805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3E0FEB3-AAED-401D-9A9C-BEF45FCEA66C}"/>
              </a:ext>
            </a:extLst>
          </p:cNvPr>
          <p:cNvSpPr/>
          <p:nvPr/>
        </p:nvSpPr>
        <p:spPr>
          <a:xfrm>
            <a:off x="3676365" y="5470623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54520F5-1B49-464F-806B-F5E8F1651D94}"/>
              </a:ext>
            </a:extLst>
          </p:cNvPr>
          <p:cNvSpPr txBox="1"/>
          <p:nvPr/>
        </p:nvSpPr>
        <p:spPr>
          <a:xfrm>
            <a:off x="3855809" y="5497288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Normal Distribution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FD490FB-618F-4F6F-977B-AB811A7DEB45}"/>
              </a:ext>
            </a:extLst>
          </p:cNvPr>
          <p:cNvSpPr/>
          <p:nvPr/>
        </p:nvSpPr>
        <p:spPr>
          <a:xfrm>
            <a:off x="2991799" y="5112629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3A5DCCF9-C616-4629-A47F-73BAD860F36B}"/>
              </a:ext>
            </a:extLst>
          </p:cNvPr>
          <p:cNvSpPr/>
          <p:nvPr/>
        </p:nvSpPr>
        <p:spPr>
          <a:xfrm>
            <a:off x="2918446" y="5466975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46932BFC-D6D1-43D7-8116-414B70386BD9}"/>
              </a:ext>
            </a:extLst>
          </p:cNvPr>
          <p:cNvSpPr/>
          <p:nvPr/>
        </p:nvSpPr>
        <p:spPr>
          <a:xfrm>
            <a:off x="3466815" y="508883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2FEB15B3-044B-4B93-9CC8-C846D733AD7D}"/>
              </a:ext>
            </a:extLst>
          </p:cNvPr>
          <p:cNvSpPr/>
          <p:nvPr/>
        </p:nvSpPr>
        <p:spPr>
          <a:xfrm>
            <a:off x="7936602" y="526239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199281AA-88AC-40BE-ABF0-597213089A75}"/>
              </a:ext>
            </a:extLst>
          </p:cNvPr>
          <p:cNvSpPr/>
          <p:nvPr/>
        </p:nvSpPr>
        <p:spPr>
          <a:xfrm>
            <a:off x="7519404" y="3631534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D23F399-E091-4C09-8CA7-CFC44EE688FD}"/>
              </a:ext>
            </a:extLst>
          </p:cNvPr>
          <p:cNvSpPr/>
          <p:nvPr/>
        </p:nvSpPr>
        <p:spPr>
          <a:xfrm>
            <a:off x="8846641" y="3631534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97339BCD-1584-4E92-B0C5-C87665B55DFB}"/>
              </a:ext>
            </a:extLst>
          </p:cNvPr>
          <p:cNvSpPr/>
          <p:nvPr/>
        </p:nvSpPr>
        <p:spPr>
          <a:xfrm>
            <a:off x="8846641" y="4254513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45BACA6-FEC6-4975-8E1B-4BAE44782331}"/>
              </a:ext>
            </a:extLst>
          </p:cNvPr>
          <p:cNvSpPr txBox="1"/>
          <p:nvPr/>
        </p:nvSpPr>
        <p:spPr>
          <a:xfrm>
            <a:off x="8370068" y="4916782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Complex Distribution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90267D8-D513-4A21-A445-87DB0AB6425D}"/>
                  </a:ext>
                </a:extLst>
              </p:cNvPr>
              <p:cNvSpPr txBox="1"/>
              <p:nvPr/>
            </p:nvSpPr>
            <p:spPr>
              <a:xfrm>
                <a:off x="3576494" y="2703708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290267D8-D513-4A21-A445-87DB0AB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494" y="2703708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98D019A3-8446-470B-B63D-D24C287C67FB}"/>
              </a:ext>
            </a:extLst>
          </p:cNvPr>
          <p:cNvCxnSpPr>
            <a:cxnSpLocks/>
          </p:cNvCxnSpPr>
          <p:nvPr/>
        </p:nvCxnSpPr>
        <p:spPr>
          <a:xfrm flipV="1">
            <a:off x="4034307" y="4714202"/>
            <a:ext cx="836393" cy="5841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23264C0-1E63-45C0-A860-0C42D14FDDE3}"/>
                  </a:ext>
                </a:extLst>
              </p:cNvPr>
              <p:cNvSpPr txBox="1"/>
              <p:nvPr/>
            </p:nvSpPr>
            <p:spPr>
              <a:xfrm>
                <a:off x="2971582" y="3623555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23264C0-1E63-45C0-A860-0C42D14FD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82" y="3623555"/>
                <a:ext cx="72513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87F92EA-ACDE-4A64-B5B3-0F68E62952D3}"/>
                  </a:ext>
                </a:extLst>
              </p:cNvPr>
              <p:cNvSpPr txBox="1"/>
              <p:nvPr/>
            </p:nvSpPr>
            <p:spPr>
              <a:xfrm>
                <a:off x="3715309" y="3632658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87F92EA-ACDE-4A64-B5B3-0F68E6295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09" y="3632658"/>
                <a:ext cx="725135" cy="10204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21671EE-697A-47C0-AFD3-E814844ABC67}"/>
                  </a:ext>
                </a:extLst>
              </p:cNvPr>
              <p:cNvSpPr txBox="1"/>
              <p:nvPr/>
            </p:nvSpPr>
            <p:spPr>
              <a:xfrm>
                <a:off x="2213464" y="3601786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21671EE-697A-47C0-AFD3-E814844AB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64" y="3601786"/>
                <a:ext cx="725135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>
            <a:extLst>
              <a:ext uri="{FF2B5EF4-FFF2-40B4-BE49-F238E27FC236}">
                <a16:creationId xmlns:a16="http://schemas.microsoft.com/office/drawing/2014/main" id="{B0C35248-2F32-4C31-9C50-D5C37F4D4A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92" y="2356560"/>
            <a:ext cx="805004" cy="80500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77E8B7E-ACDF-42DC-95CF-317608B60E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08" y="2179025"/>
            <a:ext cx="805004" cy="80500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5AEBE52-0F0D-446E-BC8D-35CB692068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500" y="2030615"/>
            <a:ext cx="805004" cy="805004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7D565C50-2453-4F04-9527-DA6A99515FB9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2648725" y="4669029"/>
            <a:ext cx="373762" cy="4742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ABB8D45-C7BB-4707-B1A4-F5173DF50064}"/>
              </a:ext>
            </a:extLst>
          </p:cNvPr>
          <p:cNvCxnSpPr>
            <a:cxnSpLocks/>
          </p:cNvCxnSpPr>
          <p:nvPr/>
        </p:nvCxnSpPr>
        <p:spPr>
          <a:xfrm flipH="1" flipV="1">
            <a:off x="3320293" y="4644027"/>
            <a:ext cx="47127" cy="75332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8993FF-5F75-4E8A-BBCF-2AC3222F516D}"/>
              </a:ext>
            </a:extLst>
          </p:cNvPr>
          <p:cNvCxnSpPr>
            <a:cxnSpLocks/>
            <a:stCxn id="54" idx="7"/>
          </p:cNvCxnSpPr>
          <p:nvPr/>
        </p:nvCxnSpPr>
        <p:spPr>
          <a:xfrm flipV="1">
            <a:off x="3645677" y="4725000"/>
            <a:ext cx="420264" cy="39451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A59AA6A-171D-42AE-9BD6-6CC219C71344}"/>
              </a:ext>
            </a:extLst>
          </p:cNvPr>
          <p:cNvCxnSpPr>
            <a:cxnSpLocks/>
            <a:stCxn id="57" idx="0"/>
            <a:endCxn id="31" idx="2"/>
          </p:cNvCxnSpPr>
          <p:nvPr/>
        </p:nvCxnSpPr>
        <p:spPr>
          <a:xfrm flipH="1" flipV="1">
            <a:off x="6810895" y="3161564"/>
            <a:ext cx="813285" cy="46997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CCC2446-3BE3-4BF6-8D8A-081D0C9B2660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8147788" y="2979301"/>
            <a:ext cx="64096" cy="111050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0A7173E-1F73-48C5-9FD7-325CBF28E7E8}"/>
              </a:ext>
            </a:extLst>
          </p:cNvPr>
          <p:cNvCxnSpPr>
            <a:cxnSpLocks/>
          </p:cNvCxnSpPr>
          <p:nvPr/>
        </p:nvCxnSpPr>
        <p:spPr>
          <a:xfrm flipV="1">
            <a:off x="9013055" y="2837818"/>
            <a:ext cx="411800" cy="77729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A81608-35C2-4DF4-BC14-95AB2025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43E79B-A2D1-475C-A6D2-D8A3A0581AC5}"/>
              </a:ext>
            </a:extLst>
          </p:cNvPr>
          <p:cNvSpPr txBox="1"/>
          <p:nvPr/>
        </p:nvSpPr>
        <p:spPr>
          <a:xfrm>
            <a:off x="2118898" y="2752232"/>
            <a:ext cx="137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Low-dim</a:t>
            </a:r>
          </a:p>
          <a:p>
            <a:r>
              <a:rPr lang="en-US" altLang="zh-TW" sz="2400" b="1" dirty="0"/>
              <a:t>vector</a:t>
            </a:r>
            <a:endParaRPr lang="zh-TW" altLang="en-US" sz="2400" b="1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9388D24-3950-4F8F-A27F-D18C9825EF9B}"/>
              </a:ext>
            </a:extLst>
          </p:cNvPr>
          <p:cNvSpPr txBox="1"/>
          <p:nvPr/>
        </p:nvSpPr>
        <p:spPr>
          <a:xfrm>
            <a:off x="6013617" y="5409183"/>
            <a:ext cx="137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high-dim</a:t>
            </a:r>
          </a:p>
          <a:p>
            <a:pPr algn="r"/>
            <a:r>
              <a:rPr lang="en-US" altLang="zh-TW" sz="2400" b="1" dirty="0"/>
              <a:t>vector</a:t>
            </a:r>
            <a:endParaRPr lang="zh-TW" altLang="en-US" sz="2400" b="1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54F3816-AF80-48D0-A037-B9466838C792}"/>
              </a:ext>
            </a:extLst>
          </p:cNvPr>
          <p:cNvCxnSpPr>
            <a:cxnSpLocks/>
          </p:cNvCxnSpPr>
          <p:nvPr/>
        </p:nvCxnSpPr>
        <p:spPr>
          <a:xfrm flipH="1">
            <a:off x="7369065" y="5407723"/>
            <a:ext cx="530910" cy="29734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48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3" grpId="0"/>
      <p:bldP spid="28" grpId="0"/>
      <p:bldP spid="29" grpId="0"/>
      <p:bldP spid="30" grpId="0"/>
      <p:bldP spid="5" grpId="0"/>
      <p:bldP spid="4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2845</Words>
  <Application>Microsoft Office PowerPoint</Application>
  <PresentationFormat>寬螢幕</PresentationFormat>
  <Paragraphs>777</Paragraphs>
  <Slides>56</Slides>
  <Notes>33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7" baseType="lpstr">
      <vt:lpstr>Lucida Grande</vt:lpstr>
      <vt:lpstr>NimbusRomNo9L-ReguItal</vt:lpstr>
      <vt:lpstr>微軟正黑體</vt:lpstr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GAN</vt:lpstr>
      <vt:lpstr>Network as Generator</vt:lpstr>
      <vt:lpstr>Why distribution? </vt:lpstr>
      <vt:lpstr>Why distribution? </vt:lpstr>
      <vt:lpstr>Why distribution? </vt:lpstr>
      <vt:lpstr>為什麼需要分布? </vt:lpstr>
      <vt:lpstr>Generative Adversarial Network </vt:lpstr>
      <vt:lpstr>PowerPoint 簡報</vt:lpstr>
      <vt:lpstr>Anime Face Generation</vt:lpstr>
      <vt:lpstr>Discriminator </vt:lpstr>
      <vt:lpstr>Basic Idea of GAN</vt:lpstr>
      <vt:lpstr>Basic Idea of GAN</vt:lpstr>
      <vt:lpstr>PowerPoint 簡報</vt:lpstr>
      <vt:lpstr>PowerPoint 簡報</vt:lpstr>
      <vt:lpstr>PowerPoint 簡報</vt:lpstr>
      <vt:lpstr>In 2019, with StyleGAN ……</vt:lpstr>
      <vt:lpstr>Progressive GAN</vt:lpstr>
      <vt:lpstr>Today …… BigGAN</vt:lpstr>
      <vt:lpstr>Our Objective </vt:lpstr>
      <vt:lpstr>Sampling is good enough ……</vt:lpstr>
      <vt:lpstr>Discriminator</vt:lpstr>
      <vt:lpstr>PowerPoint 簡報</vt:lpstr>
      <vt:lpstr>JS divergence is not suitable</vt:lpstr>
      <vt:lpstr>PowerPoint 簡報</vt:lpstr>
      <vt:lpstr>Wasserstein distance</vt:lpstr>
      <vt:lpstr>Wasserstein distance</vt:lpstr>
      <vt:lpstr>PowerPoint 簡報</vt:lpstr>
      <vt:lpstr>WGAN</vt:lpstr>
      <vt:lpstr>PowerPoint 簡報</vt:lpstr>
      <vt:lpstr>GAN is still challenging …</vt:lpstr>
      <vt:lpstr>Possible Solution? </vt:lpstr>
      <vt:lpstr>Evaluation of Generation</vt:lpstr>
      <vt:lpstr>Quality of Image </vt:lpstr>
      <vt:lpstr>Diversity - Mode Collapse  </vt:lpstr>
      <vt:lpstr>Diversity - Mode Dropping</vt:lpstr>
      <vt:lpstr>Diversity</vt:lpstr>
      <vt:lpstr>Diversity</vt:lpstr>
      <vt:lpstr>Fréchet Inception Distance (FID)</vt:lpstr>
      <vt:lpstr>We don’t want memory GAN.</vt:lpstr>
      <vt:lpstr>Conditional Generation</vt:lpstr>
      <vt:lpstr>PowerPoint 簡報</vt:lpstr>
      <vt:lpstr>Conditional GAN</vt:lpstr>
      <vt:lpstr>Conditional GAN</vt:lpstr>
      <vt:lpstr>Conditional GAN</vt:lpstr>
      <vt:lpstr>Conditional GAN</vt:lpstr>
      <vt:lpstr>Learning from Unpaired Data</vt:lpstr>
      <vt:lpstr>PowerPoint 簡報</vt:lpstr>
      <vt:lpstr>PowerPoint 簡報</vt:lpstr>
      <vt:lpstr>Learning from Unpaired Data</vt:lpstr>
      <vt:lpstr>Cycle GAN </vt:lpstr>
      <vt:lpstr>Cycle GAN </vt:lpstr>
      <vt:lpstr>Cycle GAN </vt:lpstr>
      <vt:lpstr>Cycle GAN </vt:lpstr>
      <vt:lpstr>PowerPoint 簡報</vt:lpstr>
      <vt:lpstr>PowerPoint 簡報</vt:lpstr>
      <vt:lpstr>資料來源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Kenny</dc:creator>
  <cp:lastModifiedBy>四子一丙-范竣凱</cp:lastModifiedBy>
  <cp:revision>23</cp:revision>
  <dcterms:created xsi:type="dcterms:W3CDTF">2023-07-13T05:10:54Z</dcterms:created>
  <dcterms:modified xsi:type="dcterms:W3CDTF">2023-07-15T20:30:31Z</dcterms:modified>
</cp:coreProperties>
</file>